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56" r:id="rId2"/>
    <p:sldId id="385" r:id="rId3"/>
    <p:sldId id="258" r:id="rId4"/>
    <p:sldId id="260" r:id="rId5"/>
    <p:sldId id="380" r:id="rId6"/>
    <p:sldId id="387" r:id="rId7"/>
    <p:sldId id="388" r:id="rId8"/>
    <p:sldId id="389" r:id="rId9"/>
    <p:sldId id="390" r:id="rId10"/>
    <p:sldId id="391" r:id="rId11"/>
    <p:sldId id="337" r:id="rId12"/>
    <p:sldId id="333" r:id="rId13"/>
    <p:sldId id="334" r:id="rId14"/>
    <p:sldId id="335" r:id="rId15"/>
    <p:sldId id="336" r:id="rId16"/>
    <p:sldId id="259" r:id="rId17"/>
    <p:sldId id="386" r:id="rId18"/>
    <p:sldId id="338" r:id="rId19"/>
    <p:sldId id="339" r:id="rId20"/>
    <p:sldId id="341" r:id="rId21"/>
    <p:sldId id="342" r:id="rId22"/>
    <p:sldId id="343" r:id="rId23"/>
    <p:sldId id="344" r:id="rId24"/>
    <p:sldId id="345" r:id="rId25"/>
    <p:sldId id="407" r:id="rId26"/>
    <p:sldId id="346" r:id="rId27"/>
    <p:sldId id="347" r:id="rId28"/>
    <p:sldId id="348" r:id="rId29"/>
    <p:sldId id="393" r:id="rId30"/>
    <p:sldId id="408" r:id="rId31"/>
    <p:sldId id="392" r:id="rId32"/>
    <p:sldId id="352" r:id="rId33"/>
    <p:sldId id="403" r:id="rId34"/>
    <p:sldId id="409" r:id="rId35"/>
    <p:sldId id="350" r:id="rId36"/>
    <p:sldId id="404" r:id="rId37"/>
    <p:sldId id="354" r:id="rId38"/>
    <p:sldId id="405" r:id="rId39"/>
    <p:sldId id="349" r:id="rId40"/>
  </p:sldIdLst>
  <p:sldSz cx="9144000" cy="6858000" type="overhead"/>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9" autoAdjust="0"/>
    <p:restoredTop sz="95220" autoAdjust="0"/>
  </p:normalViewPr>
  <p:slideViewPr>
    <p:cSldViewPr snapToGrid="0">
      <p:cViewPr varScale="1">
        <p:scale>
          <a:sx n="86" d="100"/>
          <a:sy n="86" d="100"/>
        </p:scale>
        <p:origin x="1291" y="4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74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FEC6DEFA-B3CE-4D6E-B77D-CB1B2837BE72}" type="datetimeFigureOut">
              <a:rPr lang="en-GB" smtClean="0"/>
              <a:pPr/>
              <a:t>21/11/2020</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E0A465E5-49A6-4F17-A6C5-63A4565CF41F}" type="slidenum">
              <a:rPr lang="en-GB" smtClean="0"/>
              <a:pPr/>
              <a:t>‹#›</a:t>
            </a:fld>
            <a:endParaRPr lang="en-GB"/>
          </a:p>
        </p:txBody>
      </p:sp>
    </p:spTree>
    <p:extLst>
      <p:ext uri="{BB962C8B-B14F-4D97-AF65-F5344CB8AC3E}">
        <p14:creationId xmlns:p14="http://schemas.microsoft.com/office/powerpoint/2010/main" val="34605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CAA8B6C-DA4C-41B0-A80B-D30E8AA980A5}" type="datetimeFigureOut">
              <a:rPr lang="en-GB" smtClean="0"/>
              <a:pPr/>
              <a:t>21/11/2020</a:t>
            </a:fld>
            <a:endParaRPr lang="en-GB"/>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3CEAD2B-4528-43F8-BD40-14785C9B35E2}" type="slidenum">
              <a:rPr lang="en-GB" smtClean="0"/>
              <a:pPr/>
              <a:t>‹#›</a:t>
            </a:fld>
            <a:endParaRPr lang="en-GB"/>
          </a:p>
        </p:txBody>
      </p:sp>
    </p:spTree>
    <p:extLst>
      <p:ext uri="{BB962C8B-B14F-4D97-AF65-F5344CB8AC3E}">
        <p14:creationId xmlns:p14="http://schemas.microsoft.com/office/powerpoint/2010/main" val="3394396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a:t>
            </a:fld>
            <a:endParaRPr lang="en-GB"/>
          </a:p>
        </p:txBody>
      </p:sp>
    </p:spTree>
    <p:extLst>
      <p:ext uri="{BB962C8B-B14F-4D97-AF65-F5344CB8AC3E}">
        <p14:creationId xmlns:p14="http://schemas.microsoft.com/office/powerpoint/2010/main" val="189417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11</a:t>
            </a:fld>
            <a:endParaRPr lang="en-GB"/>
          </a:p>
        </p:txBody>
      </p:sp>
    </p:spTree>
    <p:extLst>
      <p:ext uri="{BB962C8B-B14F-4D97-AF65-F5344CB8AC3E}">
        <p14:creationId xmlns:p14="http://schemas.microsoft.com/office/powerpoint/2010/main" val="1682637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12</a:t>
            </a:fld>
            <a:endParaRPr lang="en-GB"/>
          </a:p>
        </p:txBody>
      </p:sp>
    </p:spTree>
    <p:extLst>
      <p:ext uri="{BB962C8B-B14F-4D97-AF65-F5344CB8AC3E}">
        <p14:creationId xmlns:p14="http://schemas.microsoft.com/office/powerpoint/2010/main" val="3362252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13</a:t>
            </a:fld>
            <a:endParaRPr lang="en-GB"/>
          </a:p>
        </p:txBody>
      </p:sp>
    </p:spTree>
    <p:extLst>
      <p:ext uri="{BB962C8B-B14F-4D97-AF65-F5344CB8AC3E}">
        <p14:creationId xmlns:p14="http://schemas.microsoft.com/office/powerpoint/2010/main" val="10511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14</a:t>
            </a:fld>
            <a:endParaRPr lang="en-GB"/>
          </a:p>
        </p:txBody>
      </p:sp>
    </p:spTree>
    <p:extLst>
      <p:ext uri="{BB962C8B-B14F-4D97-AF65-F5344CB8AC3E}">
        <p14:creationId xmlns:p14="http://schemas.microsoft.com/office/powerpoint/2010/main" val="3730620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15</a:t>
            </a:fld>
            <a:endParaRPr lang="en-GB"/>
          </a:p>
        </p:txBody>
      </p:sp>
    </p:spTree>
    <p:extLst>
      <p:ext uri="{BB962C8B-B14F-4D97-AF65-F5344CB8AC3E}">
        <p14:creationId xmlns:p14="http://schemas.microsoft.com/office/powerpoint/2010/main" val="3525320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16</a:t>
            </a:fld>
            <a:endParaRPr lang="en-GB"/>
          </a:p>
        </p:txBody>
      </p:sp>
    </p:spTree>
    <p:extLst>
      <p:ext uri="{BB962C8B-B14F-4D97-AF65-F5344CB8AC3E}">
        <p14:creationId xmlns:p14="http://schemas.microsoft.com/office/powerpoint/2010/main" val="2152512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17</a:t>
            </a:fld>
            <a:endParaRPr lang="en-GB"/>
          </a:p>
        </p:txBody>
      </p:sp>
    </p:spTree>
    <p:extLst>
      <p:ext uri="{BB962C8B-B14F-4D97-AF65-F5344CB8AC3E}">
        <p14:creationId xmlns:p14="http://schemas.microsoft.com/office/powerpoint/2010/main" val="282028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18</a:t>
            </a:fld>
            <a:endParaRPr lang="en-GB"/>
          </a:p>
        </p:txBody>
      </p:sp>
    </p:spTree>
    <p:extLst>
      <p:ext uri="{BB962C8B-B14F-4D97-AF65-F5344CB8AC3E}">
        <p14:creationId xmlns:p14="http://schemas.microsoft.com/office/powerpoint/2010/main" val="2055109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19</a:t>
            </a:fld>
            <a:endParaRPr lang="en-GB"/>
          </a:p>
        </p:txBody>
      </p:sp>
    </p:spTree>
    <p:extLst>
      <p:ext uri="{BB962C8B-B14F-4D97-AF65-F5344CB8AC3E}">
        <p14:creationId xmlns:p14="http://schemas.microsoft.com/office/powerpoint/2010/main" val="3053643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20</a:t>
            </a:fld>
            <a:endParaRPr lang="en-GB"/>
          </a:p>
        </p:txBody>
      </p:sp>
    </p:spTree>
    <p:extLst>
      <p:ext uri="{BB962C8B-B14F-4D97-AF65-F5344CB8AC3E}">
        <p14:creationId xmlns:p14="http://schemas.microsoft.com/office/powerpoint/2010/main" val="2253035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a:t>
            </a:fld>
            <a:endParaRPr lang="en-GB"/>
          </a:p>
        </p:txBody>
      </p:sp>
    </p:spTree>
    <p:extLst>
      <p:ext uri="{BB962C8B-B14F-4D97-AF65-F5344CB8AC3E}">
        <p14:creationId xmlns:p14="http://schemas.microsoft.com/office/powerpoint/2010/main" val="122862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21</a:t>
            </a:fld>
            <a:endParaRPr lang="en-GB"/>
          </a:p>
        </p:txBody>
      </p:sp>
    </p:spTree>
    <p:extLst>
      <p:ext uri="{BB962C8B-B14F-4D97-AF65-F5344CB8AC3E}">
        <p14:creationId xmlns:p14="http://schemas.microsoft.com/office/powerpoint/2010/main" val="4010776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22</a:t>
            </a:fld>
            <a:endParaRPr lang="en-GB"/>
          </a:p>
        </p:txBody>
      </p:sp>
    </p:spTree>
    <p:extLst>
      <p:ext uri="{BB962C8B-B14F-4D97-AF65-F5344CB8AC3E}">
        <p14:creationId xmlns:p14="http://schemas.microsoft.com/office/powerpoint/2010/main" val="2064400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23</a:t>
            </a:fld>
            <a:endParaRPr lang="en-GB"/>
          </a:p>
        </p:txBody>
      </p:sp>
    </p:spTree>
    <p:extLst>
      <p:ext uri="{BB962C8B-B14F-4D97-AF65-F5344CB8AC3E}">
        <p14:creationId xmlns:p14="http://schemas.microsoft.com/office/powerpoint/2010/main" val="2447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24</a:t>
            </a:fld>
            <a:endParaRPr lang="en-GB"/>
          </a:p>
        </p:txBody>
      </p:sp>
    </p:spTree>
    <p:extLst>
      <p:ext uri="{BB962C8B-B14F-4D97-AF65-F5344CB8AC3E}">
        <p14:creationId xmlns:p14="http://schemas.microsoft.com/office/powerpoint/2010/main" val="3263293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25</a:t>
            </a:fld>
            <a:endParaRPr lang="en-GB"/>
          </a:p>
        </p:txBody>
      </p:sp>
    </p:spTree>
    <p:extLst>
      <p:ext uri="{BB962C8B-B14F-4D97-AF65-F5344CB8AC3E}">
        <p14:creationId xmlns:p14="http://schemas.microsoft.com/office/powerpoint/2010/main" val="2075189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26</a:t>
            </a:fld>
            <a:endParaRPr lang="en-GB"/>
          </a:p>
        </p:txBody>
      </p:sp>
    </p:spTree>
    <p:extLst>
      <p:ext uri="{BB962C8B-B14F-4D97-AF65-F5344CB8AC3E}">
        <p14:creationId xmlns:p14="http://schemas.microsoft.com/office/powerpoint/2010/main" val="4192423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27</a:t>
            </a:fld>
            <a:endParaRPr lang="en-GB"/>
          </a:p>
        </p:txBody>
      </p:sp>
    </p:spTree>
    <p:extLst>
      <p:ext uri="{BB962C8B-B14F-4D97-AF65-F5344CB8AC3E}">
        <p14:creationId xmlns:p14="http://schemas.microsoft.com/office/powerpoint/2010/main" val="851493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28</a:t>
            </a:fld>
            <a:endParaRPr lang="en-GB"/>
          </a:p>
        </p:txBody>
      </p:sp>
    </p:spTree>
    <p:extLst>
      <p:ext uri="{BB962C8B-B14F-4D97-AF65-F5344CB8AC3E}">
        <p14:creationId xmlns:p14="http://schemas.microsoft.com/office/powerpoint/2010/main" val="14349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29</a:t>
            </a:fld>
            <a:endParaRPr lang="en-GB"/>
          </a:p>
        </p:txBody>
      </p:sp>
    </p:spTree>
    <p:extLst>
      <p:ext uri="{BB962C8B-B14F-4D97-AF65-F5344CB8AC3E}">
        <p14:creationId xmlns:p14="http://schemas.microsoft.com/office/powerpoint/2010/main" val="2662531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30</a:t>
            </a:fld>
            <a:endParaRPr lang="en-GB"/>
          </a:p>
        </p:txBody>
      </p:sp>
    </p:spTree>
    <p:extLst>
      <p:ext uri="{BB962C8B-B14F-4D97-AF65-F5344CB8AC3E}">
        <p14:creationId xmlns:p14="http://schemas.microsoft.com/office/powerpoint/2010/main" val="114713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4</a:t>
            </a:fld>
            <a:endParaRPr lang="en-GB"/>
          </a:p>
        </p:txBody>
      </p:sp>
    </p:spTree>
    <p:extLst>
      <p:ext uri="{BB962C8B-B14F-4D97-AF65-F5344CB8AC3E}">
        <p14:creationId xmlns:p14="http://schemas.microsoft.com/office/powerpoint/2010/main" val="1847043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31</a:t>
            </a:fld>
            <a:endParaRPr lang="en-GB"/>
          </a:p>
        </p:txBody>
      </p:sp>
    </p:spTree>
    <p:extLst>
      <p:ext uri="{BB962C8B-B14F-4D97-AF65-F5344CB8AC3E}">
        <p14:creationId xmlns:p14="http://schemas.microsoft.com/office/powerpoint/2010/main" val="1165521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32</a:t>
            </a:fld>
            <a:endParaRPr lang="en-GB"/>
          </a:p>
        </p:txBody>
      </p:sp>
    </p:spTree>
    <p:extLst>
      <p:ext uri="{BB962C8B-B14F-4D97-AF65-F5344CB8AC3E}">
        <p14:creationId xmlns:p14="http://schemas.microsoft.com/office/powerpoint/2010/main" val="2287417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33</a:t>
            </a:fld>
            <a:endParaRPr lang="en-GB"/>
          </a:p>
        </p:txBody>
      </p:sp>
    </p:spTree>
    <p:extLst>
      <p:ext uri="{BB962C8B-B14F-4D97-AF65-F5344CB8AC3E}">
        <p14:creationId xmlns:p14="http://schemas.microsoft.com/office/powerpoint/2010/main" val="4192423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34</a:t>
            </a:fld>
            <a:endParaRPr lang="en-GB"/>
          </a:p>
        </p:txBody>
      </p:sp>
    </p:spTree>
    <p:extLst>
      <p:ext uri="{BB962C8B-B14F-4D97-AF65-F5344CB8AC3E}">
        <p14:creationId xmlns:p14="http://schemas.microsoft.com/office/powerpoint/2010/main" val="3544332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35</a:t>
            </a:fld>
            <a:endParaRPr lang="en-GB"/>
          </a:p>
        </p:txBody>
      </p:sp>
    </p:spTree>
    <p:extLst>
      <p:ext uri="{BB962C8B-B14F-4D97-AF65-F5344CB8AC3E}">
        <p14:creationId xmlns:p14="http://schemas.microsoft.com/office/powerpoint/2010/main" val="264912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36</a:t>
            </a:fld>
            <a:endParaRPr lang="en-GB"/>
          </a:p>
        </p:txBody>
      </p:sp>
    </p:spTree>
    <p:extLst>
      <p:ext uri="{BB962C8B-B14F-4D97-AF65-F5344CB8AC3E}">
        <p14:creationId xmlns:p14="http://schemas.microsoft.com/office/powerpoint/2010/main" val="4192423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37</a:t>
            </a:fld>
            <a:endParaRPr lang="en-GB"/>
          </a:p>
        </p:txBody>
      </p:sp>
    </p:spTree>
    <p:extLst>
      <p:ext uri="{BB962C8B-B14F-4D97-AF65-F5344CB8AC3E}">
        <p14:creationId xmlns:p14="http://schemas.microsoft.com/office/powerpoint/2010/main" val="1186571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38</a:t>
            </a:fld>
            <a:endParaRPr lang="en-GB"/>
          </a:p>
        </p:txBody>
      </p:sp>
    </p:spTree>
    <p:extLst>
      <p:ext uri="{BB962C8B-B14F-4D97-AF65-F5344CB8AC3E}">
        <p14:creationId xmlns:p14="http://schemas.microsoft.com/office/powerpoint/2010/main" val="4192423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39</a:t>
            </a:fld>
            <a:endParaRPr lang="en-GB"/>
          </a:p>
        </p:txBody>
      </p:sp>
    </p:spTree>
    <p:extLst>
      <p:ext uri="{BB962C8B-B14F-4D97-AF65-F5344CB8AC3E}">
        <p14:creationId xmlns:p14="http://schemas.microsoft.com/office/powerpoint/2010/main" val="1383072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5</a:t>
            </a:fld>
            <a:endParaRPr lang="en-GB"/>
          </a:p>
        </p:txBody>
      </p:sp>
    </p:spTree>
    <p:extLst>
      <p:ext uri="{BB962C8B-B14F-4D97-AF65-F5344CB8AC3E}">
        <p14:creationId xmlns:p14="http://schemas.microsoft.com/office/powerpoint/2010/main" val="2604825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6</a:t>
            </a:fld>
            <a:endParaRPr lang="en-GB"/>
          </a:p>
        </p:txBody>
      </p:sp>
    </p:spTree>
    <p:extLst>
      <p:ext uri="{BB962C8B-B14F-4D97-AF65-F5344CB8AC3E}">
        <p14:creationId xmlns:p14="http://schemas.microsoft.com/office/powerpoint/2010/main" val="142308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7</a:t>
            </a:fld>
            <a:endParaRPr lang="en-GB"/>
          </a:p>
        </p:txBody>
      </p:sp>
    </p:spTree>
    <p:extLst>
      <p:ext uri="{BB962C8B-B14F-4D97-AF65-F5344CB8AC3E}">
        <p14:creationId xmlns:p14="http://schemas.microsoft.com/office/powerpoint/2010/main" val="1919471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8</a:t>
            </a:fld>
            <a:endParaRPr lang="en-GB"/>
          </a:p>
        </p:txBody>
      </p:sp>
    </p:spTree>
    <p:extLst>
      <p:ext uri="{BB962C8B-B14F-4D97-AF65-F5344CB8AC3E}">
        <p14:creationId xmlns:p14="http://schemas.microsoft.com/office/powerpoint/2010/main" val="2234880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9</a:t>
            </a:fld>
            <a:endParaRPr lang="en-GB"/>
          </a:p>
        </p:txBody>
      </p:sp>
    </p:spTree>
    <p:extLst>
      <p:ext uri="{BB962C8B-B14F-4D97-AF65-F5344CB8AC3E}">
        <p14:creationId xmlns:p14="http://schemas.microsoft.com/office/powerpoint/2010/main" val="414663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CEAD2B-4528-43F8-BD40-14785C9B35E2}" type="slidenum">
              <a:rPr lang="en-GB" smtClean="0"/>
              <a:pPr/>
              <a:t>10</a:t>
            </a:fld>
            <a:endParaRPr lang="en-GB"/>
          </a:p>
        </p:txBody>
      </p:sp>
    </p:spTree>
    <p:extLst>
      <p:ext uri="{BB962C8B-B14F-4D97-AF65-F5344CB8AC3E}">
        <p14:creationId xmlns:p14="http://schemas.microsoft.com/office/powerpoint/2010/main" val="460861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2755563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3917175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4052332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638494-C9ED-4E98-B7C3-98D77A501AB9}" type="slidenum">
              <a:rPr lang="en-GB" smtClean="0"/>
              <a:pPr/>
              <a:t>‹#›</a:t>
            </a:fld>
            <a:endParaRPr lang="en-GB"/>
          </a:p>
        </p:txBody>
      </p:sp>
      <p:sp>
        <p:nvSpPr>
          <p:cNvPr id="7" name="TextBox 6"/>
          <p:cNvSpPr txBox="1"/>
          <p:nvPr userDrawn="1"/>
        </p:nvSpPr>
        <p:spPr>
          <a:xfrm>
            <a:off x="7372800" y="6538913"/>
            <a:ext cx="1908000" cy="276999"/>
          </a:xfrm>
          <a:prstGeom prst="rect">
            <a:avLst/>
          </a:prstGeom>
          <a:noFill/>
        </p:spPr>
        <p:txBody>
          <a:bodyPr wrap="square" rtlCol="0">
            <a:spAutoFit/>
          </a:bodyPr>
          <a:lstStyle/>
          <a:p>
            <a:pPr lvl="2"/>
            <a:r>
              <a:rPr lang="en-GB" sz="1200" dirty="0"/>
              <a:t>Slide</a:t>
            </a:r>
            <a:r>
              <a:rPr lang="en-GB" sz="1200" baseline="0" dirty="0"/>
              <a:t> </a:t>
            </a:r>
            <a:fld id="{6850B62C-AB9C-41A7-B0D4-C4D7416066C8}" type="slidenum">
              <a:rPr lang="en-GB" sz="1200" baseline="0" smtClean="0"/>
              <a:pPr lvl="2"/>
              <a:t>‹#›</a:t>
            </a:fld>
            <a:endParaRPr lang="en-GB" sz="1200" dirty="0"/>
          </a:p>
        </p:txBody>
      </p:sp>
    </p:spTree>
    <p:extLst>
      <p:ext uri="{BB962C8B-B14F-4D97-AF65-F5344CB8AC3E}">
        <p14:creationId xmlns:p14="http://schemas.microsoft.com/office/powerpoint/2010/main" val="302543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343562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1415618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3365319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236100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371644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4013302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937437-D325-410B-BE35-969C276C4A18}" type="datetimeFigureOut">
              <a:rPr lang="en-GB" smtClean="0"/>
              <a:pPr/>
              <a:t>21/11/2020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638494-C9ED-4E98-B7C3-98D77A501AB9}" type="slidenum">
              <a:rPr lang="en-GB" smtClean="0"/>
              <a:pPr/>
              <a:t>‹#›</a:t>
            </a:fld>
            <a:endParaRPr lang="en-GB"/>
          </a:p>
        </p:txBody>
      </p:sp>
    </p:spTree>
    <p:extLst>
      <p:ext uri="{BB962C8B-B14F-4D97-AF65-F5344CB8AC3E}">
        <p14:creationId xmlns:p14="http://schemas.microsoft.com/office/powerpoint/2010/main" val="363124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37437-D325-410B-BE35-969C276C4A18}" type="datetimeFigureOut">
              <a:rPr lang="en-GB" smtClean="0"/>
              <a:pPr/>
              <a:t>21/11/2020</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38494-C9ED-4E98-B7C3-98D77A501AB9}" type="slidenum">
              <a:rPr lang="en-GB" smtClean="0"/>
              <a:pPr/>
              <a:t>‹#›</a:t>
            </a:fld>
            <a:endParaRPr lang="en-GB"/>
          </a:p>
        </p:txBody>
      </p:sp>
    </p:spTree>
    <p:extLst>
      <p:ext uri="{BB962C8B-B14F-4D97-AF65-F5344CB8AC3E}">
        <p14:creationId xmlns:p14="http://schemas.microsoft.com/office/powerpoint/2010/main" val="3709745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thefreedictionary.com/argument" TargetMode="External"/><Relationship Id="rId5" Type="http://schemas.openxmlformats.org/officeDocument/2006/relationships/hyperlink" Target="http://www.dictionary.com/browse/argument" TargetMode="External"/><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9.m4a"/><Relationship Id="rId7" Type="http://schemas.openxmlformats.org/officeDocument/2006/relationships/image" Target="../media/image8.png"/><Relationship Id="rId2" Type="http://schemas.microsoft.com/office/2007/relationships/media" Target="../media/media19.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80.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00.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9.m4a"/><Relationship Id="rId7" Type="http://schemas.openxmlformats.org/officeDocument/2006/relationships/image" Target="../media/image8.png"/><Relationship Id="rId2" Type="http://schemas.microsoft.com/office/2007/relationships/media" Target="../media/media29.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0.m4a"/><Relationship Id="rId7" Type="http://schemas.openxmlformats.org/officeDocument/2006/relationships/image" Target="../media/image8.png"/><Relationship Id="rId2" Type="http://schemas.microsoft.com/office/2007/relationships/media" Target="../media/media30.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100.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7" Type="http://schemas.openxmlformats.org/officeDocument/2006/relationships/image" Target="../media/image1.png"/><Relationship Id="rId2" Type="http://schemas.microsoft.com/office/2007/relationships/media" Target="../media/media34.m4a"/><Relationship Id="rId1" Type="http://schemas.openxmlformats.org/officeDocument/2006/relationships/tags" Target="../tags/tag5.xml"/><Relationship Id="rId6" Type="http://schemas.openxmlformats.org/officeDocument/2006/relationships/image" Target="../media/image100.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1.png"/><Relationship Id="rId5" Type="http://schemas.openxmlformats.org/officeDocument/2006/relationships/image" Target="../media/image100.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thefreedictionary.com/argument" TargetMode="External"/><Relationship Id="rId5" Type="http://schemas.openxmlformats.org/officeDocument/2006/relationships/hyperlink" Target="http://www.dictionary.com/browse/argument" TargetMode="Externa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thefreedictionary.com/argument" TargetMode="External"/><Relationship Id="rId5" Type="http://schemas.openxmlformats.org/officeDocument/2006/relationships/hyperlink" Target="http://www.dictionary.com/browse/argument" TargetMode="Externa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www.theflatearthsociety.org/"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www.thefreedictionary.com/argument" TargetMode="External"/><Relationship Id="rId5" Type="http://schemas.openxmlformats.org/officeDocument/2006/relationships/hyperlink" Target="http://www.dictionary.com/browse/argument" TargetMode="Externa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ww.thefreedictionary.com/argument" TargetMode="External"/><Relationship Id="rId5" Type="http://schemas.openxmlformats.org/officeDocument/2006/relationships/hyperlink" Target="http://www.dictionary.com/browse/argument" TargetMode="External"/><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www.thefreedictionary.com/argument" TargetMode="External"/><Relationship Id="rId5" Type="http://schemas.openxmlformats.org/officeDocument/2006/relationships/hyperlink" Target="http://www.dictionary.com/browse/argument" TargetMode="Externa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2243" y="2767467"/>
            <a:ext cx="6999514"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685800" y="1779104"/>
            <a:ext cx="7772400" cy="1730859"/>
          </a:xfrm>
          <a:noFill/>
        </p:spPr>
        <p:txBody>
          <a:bodyPr>
            <a:normAutofit fontScale="90000"/>
          </a:bodyPr>
          <a:lstStyle/>
          <a:p>
            <a:br>
              <a:rPr lang="en-GB" sz="4400" b="1" dirty="0"/>
            </a:br>
            <a:br>
              <a:rPr lang="en-GB" sz="4400" b="1" dirty="0"/>
            </a:br>
            <a:r>
              <a:rPr lang="en-GB" sz="4400" b="1" dirty="0"/>
              <a:t>6CCS3AIN:   2020-2021</a:t>
            </a:r>
            <a:br>
              <a:rPr lang="en-GB" sz="4400" b="1" dirty="0"/>
            </a:br>
            <a:r>
              <a:rPr lang="en-GB" sz="4400" b="1" dirty="0"/>
              <a:t>Lecture 8A: Argumentation </a:t>
            </a:r>
          </a:p>
        </p:txBody>
      </p:sp>
      <p:sp>
        <p:nvSpPr>
          <p:cNvPr id="3" name="Subtitle 2"/>
          <p:cNvSpPr>
            <a:spLocks noGrp="1"/>
          </p:cNvSpPr>
          <p:nvPr>
            <p:ph type="subTitle" idx="1"/>
          </p:nvPr>
        </p:nvSpPr>
        <p:spPr>
          <a:xfrm>
            <a:off x="1143000" y="4094922"/>
            <a:ext cx="6858000" cy="1162878"/>
          </a:xfrm>
        </p:spPr>
        <p:txBody>
          <a:bodyPr>
            <a:normAutofit fontScale="25000" lnSpcReduction="20000"/>
          </a:bodyPr>
          <a:lstStyle/>
          <a:p>
            <a:endParaRPr lang="en-GB" sz="9600" dirty="0"/>
          </a:p>
          <a:p>
            <a:r>
              <a:rPr lang="en-GB" sz="9600" dirty="0"/>
              <a:t>Peter McBurney</a:t>
            </a:r>
          </a:p>
          <a:p>
            <a:r>
              <a:rPr lang="en-GB" sz="9600" dirty="0"/>
              <a:t>(with thanks to Elizabeth Black)</a:t>
            </a:r>
          </a:p>
          <a:p>
            <a:endParaRPr lang="en-GB" dirty="0"/>
          </a:p>
          <a:p>
            <a:endParaRPr lang="en-GB" sz="1700" dirty="0">
              <a:sym typeface="Wingdings" panose="05000000000000000000" pitchFamily="2" charset="2"/>
            </a:endParaRPr>
          </a:p>
          <a:p>
            <a:endParaRPr lang="en-GB" sz="2200" dirty="0"/>
          </a:p>
          <a:p>
            <a:endParaRPr lang="en-GB" dirty="0"/>
          </a:p>
        </p:txBody>
      </p:sp>
      <p:pic>
        <p:nvPicPr>
          <p:cNvPr id="6" name="Audio 5">
            <a:hlinkClick r:id="" action="ppaction://media"/>
            <a:extLst>
              <a:ext uri="{FF2B5EF4-FFF2-40B4-BE49-F238E27FC236}">
                <a16:creationId xmlns:a16="http://schemas.microsoft.com/office/drawing/2014/main" id="{643E34A5-557B-4EB0-85E4-70A8C2A219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891731797"/>
      </p:ext>
    </p:extLst>
  </p:cSld>
  <p:clrMapOvr>
    <a:masterClrMapping/>
  </p:clrMapOvr>
  <mc:AlternateContent xmlns:mc="http://schemas.openxmlformats.org/markup-compatibility/2006">
    <mc:Choice xmlns:p14="http://schemas.microsoft.com/office/powerpoint/2010/main" Requires="p14">
      <p:transition spd="slow" p14:dur="2000" advTm="21713"/>
    </mc:Choice>
    <mc:Fallback>
      <p:transition spd="slow" advTm="21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What is an argument?</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 statement, reason, or fact for or against a point.” </a:t>
            </a:r>
            <a:r>
              <a:rPr lang="en-GB" sz="1600" dirty="0">
                <a:hlinkClick r:id="rId5"/>
              </a:rPr>
              <a:t>http://www.dictionary.com/browse/argument</a:t>
            </a:r>
            <a:r>
              <a:rPr lang="en-GB" sz="1600" dirty="0"/>
              <a:t> </a:t>
            </a:r>
          </a:p>
          <a:p>
            <a:pPr marL="0" indent="0">
              <a:buNone/>
            </a:pPr>
            <a:endParaRPr lang="en-GB" sz="2400" dirty="0"/>
          </a:p>
          <a:p>
            <a:pPr marL="0" indent="0">
              <a:buNone/>
            </a:pPr>
            <a:r>
              <a:rPr lang="en-GB" sz="2400" dirty="0"/>
              <a:t>“</a:t>
            </a:r>
            <a:r>
              <a:rPr lang="en-GB" sz="2400" b="1" dirty="0"/>
              <a:t> </a:t>
            </a:r>
            <a:r>
              <a:rPr lang="en-GB" sz="2400" dirty="0"/>
              <a:t>A course of reasoning aimed at demonstrating truth or false-hood” </a:t>
            </a:r>
            <a:r>
              <a:rPr lang="en-GB" sz="1600" dirty="0">
                <a:hlinkClick r:id="rId6"/>
              </a:rPr>
              <a:t>https://www.thefreedictionary.com/argument</a:t>
            </a:r>
            <a:r>
              <a:rPr lang="en-GB" sz="1600" dirty="0"/>
              <a:t> </a:t>
            </a:r>
          </a:p>
          <a:p>
            <a:pPr marL="0" indent="0">
              <a:buNone/>
            </a:pPr>
            <a:endParaRPr lang="en-GB" sz="2400" dirty="0"/>
          </a:p>
          <a:p>
            <a:pPr marL="0" indent="0">
              <a:buNone/>
            </a:pPr>
            <a:r>
              <a:rPr lang="en-GB" sz="2400" dirty="0"/>
              <a:t>“A discussion involving differing points of view” </a:t>
            </a:r>
            <a:r>
              <a:rPr lang="en-GB" sz="1600" dirty="0">
                <a:hlinkClick r:id="rId5"/>
              </a:rPr>
              <a:t>http://www.dictionary.com/browse/argument</a:t>
            </a:r>
            <a:r>
              <a:rPr lang="en-GB" sz="1600" dirty="0"/>
              <a:t> </a:t>
            </a:r>
          </a:p>
          <a:p>
            <a:pPr marL="0" indent="0">
              <a:buNone/>
            </a:pPr>
            <a:endParaRPr lang="en-GB" sz="2400" dirty="0"/>
          </a:p>
          <a:p>
            <a:pPr marL="0" indent="0">
              <a:buNone/>
            </a:pPr>
            <a:r>
              <a:rPr lang="en-GB" sz="2400" dirty="0"/>
              <a:t>“An address or composition intended to convince or persuade” </a:t>
            </a:r>
            <a:r>
              <a:rPr lang="en-GB" sz="1600" dirty="0">
                <a:hlinkClick r:id="rId5"/>
              </a:rPr>
              <a:t>http://www.dictionary.com/browse/argument</a:t>
            </a:r>
            <a:r>
              <a:rPr lang="en-GB" sz="1600" dirty="0"/>
              <a:t> </a:t>
            </a:r>
          </a:p>
        </p:txBody>
      </p:sp>
      <p:pic>
        <p:nvPicPr>
          <p:cNvPr id="5" name="Audio 4">
            <a:hlinkClick r:id="" action="ppaction://media"/>
            <a:extLst>
              <a:ext uri="{FF2B5EF4-FFF2-40B4-BE49-F238E27FC236}">
                <a16:creationId xmlns:a16="http://schemas.microsoft.com/office/drawing/2014/main" id="{0CCAB2ED-17A0-4752-9B03-C8A495FB5D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589608891"/>
      </p:ext>
    </p:extLst>
  </p:cSld>
  <p:clrMapOvr>
    <a:masterClrMapping/>
  </p:clrMapOvr>
  <mc:AlternateContent xmlns:mc="http://schemas.openxmlformats.org/markup-compatibility/2006">
    <mc:Choice xmlns:p14="http://schemas.microsoft.com/office/powerpoint/2010/main" Requires="p14">
      <p:transition spd="slow" p14:dur="2000" advTm="9457"/>
    </mc:Choice>
    <mc:Fallback>
      <p:transition spd="slow" advTm="9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Argumentation theory</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“Argumentation is a verbal, social, and rational activity aimed at convincing a reasonable critic of the acceptability of a standpoint by putting forward a constellation of propositions justifying or refuting the proposition expressed in the standpoint.”</a:t>
            </a:r>
          </a:p>
          <a:p>
            <a:pPr marL="0" indent="0">
              <a:buNone/>
            </a:pPr>
            <a:endParaRPr lang="en-GB" sz="2400" dirty="0"/>
          </a:p>
          <a:p>
            <a:pPr marL="0" indent="0">
              <a:buNone/>
            </a:pPr>
            <a:r>
              <a:rPr lang="en-GB" sz="2400" dirty="0"/>
              <a:t>Van </a:t>
            </a:r>
            <a:r>
              <a:rPr lang="en-GB" sz="2400" dirty="0" err="1"/>
              <a:t>Eemeren</a:t>
            </a:r>
            <a:r>
              <a:rPr lang="en-GB" sz="2400" dirty="0"/>
              <a:t> and </a:t>
            </a:r>
            <a:r>
              <a:rPr lang="en-GB" sz="2400" dirty="0" err="1"/>
              <a:t>Grootendorst</a:t>
            </a:r>
            <a:r>
              <a:rPr lang="en-GB" sz="2400" dirty="0"/>
              <a:t> [2004]:   </a:t>
            </a:r>
            <a:r>
              <a:rPr lang="en-GB" sz="2400" i="1" dirty="0"/>
              <a:t>A Systematic Theory of Argumentation</a:t>
            </a:r>
            <a:r>
              <a:rPr lang="en-GB" sz="2400" dirty="0"/>
              <a:t>. </a:t>
            </a:r>
          </a:p>
          <a:p>
            <a:pPr marL="0" indent="0">
              <a:buNone/>
            </a:pPr>
            <a:endParaRPr lang="en-GB" sz="2400" dirty="0"/>
          </a:p>
          <a:p>
            <a:pPr marL="0" indent="0">
              <a:buNone/>
            </a:pPr>
            <a:r>
              <a:rPr lang="en-GB" sz="2400" dirty="0"/>
              <a:t>BUT:</a:t>
            </a:r>
          </a:p>
          <a:p>
            <a:pPr marL="0" indent="0">
              <a:buFont typeface="Wingdings" pitchFamily="2" charset="2"/>
              <a:buChar char="§"/>
            </a:pPr>
            <a:r>
              <a:rPr lang="en-GB" sz="2400" dirty="0"/>
              <a:t>  Participants to arguments may have other purposes besides  persuasion (eg, inquiry, negotiation, deliberation, etc). </a:t>
            </a:r>
          </a:p>
          <a:p>
            <a:pPr marL="0" indent="0">
              <a:buFont typeface="Wingdings" pitchFamily="2" charset="2"/>
              <a:buChar char="§"/>
            </a:pPr>
            <a:r>
              <a:rPr lang="en-GB" sz="2400" dirty="0"/>
              <a:t>  Arguments may involve  utterances other than propositions (eg, promises, commands, images).</a:t>
            </a:r>
          </a:p>
          <a:p>
            <a:pPr marL="0" indent="0">
              <a:buNone/>
            </a:pPr>
            <a:endParaRPr lang="en-GB" sz="2400" dirty="0"/>
          </a:p>
        </p:txBody>
      </p:sp>
      <p:pic>
        <p:nvPicPr>
          <p:cNvPr id="5" name="Audio 4">
            <a:hlinkClick r:id="" action="ppaction://media"/>
            <a:extLst>
              <a:ext uri="{FF2B5EF4-FFF2-40B4-BE49-F238E27FC236}">
                <a16:creationId xmlns:a16="http://schemas.microsoft.com/office/drawing/2014/main" id="{9EA1FDA7-F0C0-48DA-9185-912E9AF7C3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063516241"/>
      </p:ext>
    </p:extLst>
  </p:cSld>
  <p:clrMapOvr>
    <a:masterClrMapping/>
  </p:clrMapOvr>
  <mc:AlternateContent xmlns:mc="http://schemas.openxmlformats.org/markup-compatibility/2006">
    <mc:Choice xmlns:p14="http://schemas.microsoft.com/office/powerpoint/2010/main" Requires="p14">
      <p:transition spd="slow" p14:dur="2000" advTm="92572"/>
    </mc:Choice>
    <mc:Fallback>
      <p:transition spd="slow" advTm="92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Examples of argumentation</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81" y="1447801"/>
            <a:ext cx="4451077" cy="4702629"/>
          </a:xfrm>
          <a:prstGeom prst="rect">
            <a:avLst/>
          </a:prstGeom>
        </p:spPr>
      </p:pic>
      <p:sp>
        <p:nvSpPr>
          <p:cNvPr id="7" name="Content Placeholder 4"/>
          <p:cNvSpPr txBox="1">
            <a:spLocks/>
          </p:cNvSpPr>
          <p:nvPr/>
        </p:nvSpPr>
        <p:spPr>
          <a:xfrm>
            <a:off x="5932714" y="2293251"/>
            <a:ext cx="2688771" cy="21263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600" dirty="0"/>
              <a:t>Plato and Aristotle: dialectics.</a:t>
            </a:r>
          </a:p>
          <a:p>
            <a:pPr marL="0" indent="0">
              <a:buFont typeface="Arial" panose="020B0604020202020204" pitchFamily="34" charset="0"/>
              <a:buNone/>
            </a:pPr>
            <a:endParaRPr lang="en-GB" sz="2400" dirty="0"/>
          </a:p>
          <a:p>
            <a:pPr marL="0" indent="0">
              <a:buFont typeface="Arial" panose="020B0604020202020204" pitchFamily="34" charset="0"/>
              <a:buNone/>
            </a:pPr>
            <a:r>
              <a:rPr lang="en-GB" sz="2400" dirty="0"/>
              <a:t>Luca </a:t>
            </a:r>
            <a:r>
              <a:rPr lang="en-GB" sz="2400" dirty="0" err="1"/>
              <a:t>della</a:t>
            </a:r>
            <a:r>
              <a:rPr lang="en-GB" sz="2400" dirty="0"/>
              <a:t> </a:t>
            </a:r>
            <a:r>
              <a:rPr lang="en-GB" sz="2400" dirty="0" err="1"/>
              <a:t>Robbia</a:t>
            </a:r>
            <a:endParaRPr lang="en-GB" sz="2400" dirty="0"/>
          </a:p>
          <a:p>
            <a:pPr marL="0" indent="0">
              <a:buFont typeface="Arial" panose="020B0604020202020204" pitchFamily="34" charset="0"/>
              <a:buNone/>
            </a:pPr>
            <a:r>
              <a:rPr lang="en-GB" sz="2400" dirty="0"/>
              <a:t>1437 - 1439</a:t>
            </a:r>
          </a:p>
        </p:txBody>
      </p:sp>
      <p:pic>
        <p:nvPicPr>
          <p:cNvPr id="3" name="Audio 2">
            <a:hlinkClick r:id="" action="ppaction://media"/>
            <a:extLst>
              <a:ext uri="{FF2B5EF4-FFF2-40B4-BE49-F238E27FC236}">
                <a16:creationId xmlns:a16="http://schemas.microsoft.com/office/drawing/2014/main" id="{10AE9641-5A3A-4282-92E0-44EF18B5FD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115332843"/>
      </p:ext>
    </p:extLst>
  </p:cSld>
  <p:clrMapOvr>
    <a:masterClrMapping/>
  </p:clrMapOvr>
  <mc:AlternateContent xmlns:mc="http://schemas.openxmlformats.org/markup-compatibility/2006">
    <mc:Choice xmlns:p14="http://schemas.microsoft.com/office/powerpoint/2010/main" Requires="p14">
      <p:transition spd="slow" p14:dur="2000" advTm="17170"/>
    </mc:Choice>
    <mc:Fallback>
      <p:transition spd="slow" advTm="17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Examples of argumentation</a:t>
            </a:r>
          </a:p>
        </p:txBody>
      </p:sp>
      <p:sp>
        <p:nvSpPr>
          <p:cNvPr id="9" name="Content Placeholder 4"/>
          <p:cNvSpPr txBox="1">
            <a:spLocks/>
          </p:cNvSpPr>
          <p:nvPr/>
        </p:nvSpPr>
        <p:spPr>
          <a:xfrm>
            <a:off x="497115" y="6184280"/>
            <a:ext cx="7886700" cy="1175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t>Leaders’ Debate, UK General Election 2015 (ITV/REX)</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115" y="988168"/>
            <a:ext cx="8183088" cy="5107831"/>
          </a:xfrm>
          <a:prstGeom prst="rect">
            <a:avLst/>
          </a:prstGeom>
        </p:spPr>
      </p:pic>
      <p:pic>
        <p:nvPicPr>
          <p:cNvPr id="6" name="Audio 5">
            <a:hlinkClick r:id="" action="ppaction://media"/>
            <a:extLst>
              <a:ext uri="{FF2B5EF4-FFF2-40B4-BE49-F238E27FC236}">
                <a16:creationId xmlns:a16="http://schemas.microsoft.com/office/drawing/2014/main" id="{875CD2D4-9B7C-4774-B5E5-E3186E6069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5850891"/>
      </p:ext>
    </p:extLst>
  </p:cSld>
  <p:clrMapOvr>
    <a:masterClrMapping/>
  </p:clrMapOvr>
  <mc:AlternateContent xmlns:mc="http://schemas.openxmlformats.org/markup-compatibility/2006">
    <mc:Choice xmlns:p14="http://schemas.microsoft.com/office/powerpoint/2010/main" Requires="p14">
      <p:transition spd="slow" p14:dur="2000" advTm="14706"/>
    </mc:Choice>
    <mc:Fallback>
      <p:transition spd="slow" advTm="14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Examples of argumentation</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86" y="1117605"/>
            <a:ext cx="8966605" cy="5041862"/>
          </a:xfrm>
          <a:prstGeom prst="rect">
            <a:avLst/>
          </a:prstGeom>
        </p:spPr>
      </p:pic>
      <p:pic>
        <p:nvPicPr>
          <p:cNvPr id="3" name="Audio 2">
            <a:hlinkClick r:id="" action="ppaction://media"/>
            <a:extLst>
              <a:ext uri="{FF2B5EF4-FFF2-40B4-BE49-F238E27FC236}">
                <a16:creationId xmlns:a16="http://schemas.microsoft.com/office/drawing/2014/main" id="{820DE69B-B5ED-4528-8057-864F52C676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3461509"/>
      </p:ext>
    </p:extLst>
  </p:cSld>
  <p:clrMapOvr>
    <a:masterClrMapping/>
  </p:clrMapOvr>
  <mc:AlternateContent xmlns:mc="http://schemas.openxmlformats.org/markup-compatibility/2006">
    <mc:Choice xmlns:p14="http://schemas.microsoft.com/office/powerpoint/2010/main" Requires="p14">
      <p:transition spd="slow" p14:dur="2000" advTm="27477"/>
    </mc:Choice>
    <mc:Fallback>
      <p:transition spd="slow" advTm="27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Examples of argumentation</a:t>
            </a:r>
          </a:p>
        </p:txBody>
      </p:sp>
      <p:pic>
        <p:nvPicPr>
          <p:cNvPr id="3" name="Picture 2"/>
          <p:cNvPicPr>
            <a:picLocks noChangeAspect="1"/>
          </p:cNvPicPr>
          <p:nvPr/>
        </p:nvPicPr>
        <p:blipFill>
          <a:blip r:embed="rId5" cstate="print"/>
          <a:stretch>
            <a:fillRect/>
          </a:stretch>
        </p:blipFill>
        <p:spPr>
          <a:xfrm>
            <a:off x="1399949" y="899887"/>
            <a:ext cx="6081032" cy="5511459"/>
          </a:xfrm>
          <a:prstGeom prst="rect">
            <a:avLst/>
          </a:prstGeom>
        </p:spPr>
      </p:pic>
      <p:sp>
        <p:nvSpPr>
          <p:cNvPr id="8" name="Content Placeholder 4"/>
          <p:cNvSpPr txBox="1">
            <a:spLocks/>
          </p:cNvSpPr>
          <p:nvPr/>
        </p:nvSpPr>
        <p:spPr>
          <a:xfrm>
            <a:off x="1399949" y="6476662"/>
            <a:ext cx="7886700" cy="47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https://www.wikihow.com/Form-an-Opinion</a:t>
            </a:r>
          </a:p>
        </p:txBody>
      </p:sp>
      <p:pic>
        <p:nvPicPr>
          <p:cNvPr id="5" name="Audio 4">
            <a:hlinkClick r:id="" action="ppaction://media"/>
            <a:extLst>
              <a:ext uri="{FF2B5EF4-FFF2-40B4-BE49-F238E27FC236}">
                <a16:creationId xmlns:a16="http://schemas.microsoft.com/office/drawing/2014/main" id="{75CDDE48-DE20-4DF4-A3E6-C445853E99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91563082"/>
      </p:ext>
    </p:extLst>
  </p:cSld>
  <p:clrMapOvr>
    <a:masterClrMapping/>
  </p:clrMapOvr>
  <mc:AlternateContent xmlns:mc="http://schemas.openxmlformats.org/markup-compatibility/2006">
    <mc:Choice xmlns:p14="http://schemas.microsoft.com/office/powerpoint/2010/main" Requires="p14">
      <p:transition spd="slow" p14:dur="2000" advTm="30176"/>
    </mc:Choice>
    <mc:Fallback>
      <p:transition spd="slow" advTm="30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Why do we want machines that can argue?</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000" dirty="0"/>
              <a:t>Argumentation theory allows us to deal with incomplete, uncertain, inconsistent knowledge, conflicting opinions, expressed in different media and formats  – all typical of the real world.</a:t>
            </a:r>
          </a:p>
          <a:p>
            <a:pPr marL="0" indent="0">
              <a:buNone/>
            </a:pPr>
            <a:endParaRPr lang="en-GB" sz="2000" dirty="0"/>
          </a:p>
          <a:p>
            <a:pPr marL="0" indent="0">
              <a:buNone/>
            </a:pPr>
            <a:r>
              <a:rPr lang="en-GB" sz="2000" dirty="0"/>
              <a:t>Argumentation theory is inherently suited to providing explanations, and supports interactions between: </a:t>
            </a:r>
          </a:p>
          <a:p>
            <a:pPr marL="0" indent="0">
              <a:buNone/>
            </a:pPr>
            <a:r>
              <a:rPr lang="en-GB" sz="2000" dirty="0"/>
              <a:t>* People and machines (where humans can challenge, question, and input into the machine’s reasoning) </a:t>
            </a:r>
          </a:p>
          <a:p>
            <a:pPr marL="0" indent="0">
              <a:buNone/>
            </a:pPr>
            <a:r>
              <a:rPr lang="en-GB" sz="2000" dirty="0"/>
              <a:t>* Machines and machines (M2M Communications). </a:t>
            </a:r>
          </a:p>
          <a:p>
            <a:pPr marL="0" indent="0">
              <a:buNone/>
            </a:pPr>
            <a:endParaRPr lang="en-GB" sz="2000" dirty="0"/>
          </a:p>
          <a:p>
            <a:pPr marL="0" indent="0">
              <a:buNone/>
            </a:pPr>
            <a:r>
              <a:rPr lang="en-GB" sz="2000" dirty="0"/>
              <a:t>Computational argumentation began in the 1980s, as researchers in the first wave of successful AI (Expert Systems) sought to provide explanations for automated decision systems (what is now called XAI).</a:t>
            </a:r>
          </a:p>
          <a:p>
            <a:pPr marL="0" indent="0">
              <a:buNone/>
            </a:pPr>
            <a:endParaRPr lang="en-GB" sz="2000" dirty="0"/>
          </a:p>
        </p:txBody>
      </p:sp>
      <p:pic>
        <p:nvPicPr>
          <p:cNvPr id="5" name="Audio 4">
            <a:hlinkClick r:id="" action="ppaction://media"/>
            <a:extLst>
              <a:ext uri="{FF2B5EF4-FFF2-40B4-BE49-F238E27FC236}">
                <a16:creationId xmlns:a16="http://schemas.microsoft.com/office/drawing/2014/main" id="{679FD56F-C060-48FF-92D8-92AA0F77F5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943374723"/>
      </p:ext>
    </p:extLst>
  </p:cSld>
  <p:clrMapOvr>
    <a:masterClrMapping/>
  </p:clrMapOvr>
  <mc:AlternateContent xmlns:mc="http://schemas.openxmlformats.org/markup-compatibility/2006">
    <mc:Choice xmlns:p14="http://schemas.microsoft.com/office/powerpoint/2010/main" Requires="p14">
      <p:transition spd="slow" p14:dur="2000" advTm="123192"/>
    </mc:Choice>
    <mc:Fallback>
      <p:transition spd="slow" advTm="123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Argumentation Theory</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Argumentation theory is concerned with </a:t>
            </a:r>
            <a:r>
              <a:rPr lang="en-GB" sz="2400" b="1" dirty="0">
                <a:solidFill>
                  <a:srgbClr val="FF0000"/>
                </a:solidFill>
              </a:rPr>
              <a:t>acceptability</a:t>
            </a:r>
            <a:r>
              <a:rPr lang="en-GB" sz="2400" dirty="0"/>
              <a:t> conditions for arguments in relation to other arguments. </a:t>
            </a:r>
          </a:p>
          <a:p>
            <a:pPr marL="0" indent="0">
              <a:buNone/>
            </a:pPr>
            <a:endParaRPr lang="en-GB" sz="2400" dirty="0"/>
          </a:p>
          <a:p>
            <a:pPr marL="0" indent="0">
              <a:buNone/>
            </a:pPr>
            <a:r>
              <a:rPr lang="en-GB" sz="2400" dirty="0"/>
              <a:t>For example (Example 1):</a:t>
            </a:r>
          </a:p>
          <a:p>
            <a:pPr marL="0" indent="0">
              <a:buNone/>
            </a:pPr>
            <a:r>
              <a:rPr lang="en-GB" sz="2400" dirty="0"/>
              <a:t>	a1	We should go to the park for a picnic, that’s cheap  		and I don’t have much money at the moment.</a:t>
            </a:r>
          </a:p>
          <a:p>
            <a:pPr marL="0" indent="0">
              <a:buNone/>
            </a:pPr>
            <a:r>
              <a:rPr lang="en-GB" sz="2400" dirty="0"/>
              <a:t>	a2	But I’m cold today, we should go to the café 			instead.</a:t>
            </a:r>
          </a:p>
          <a:p>
            <a:pPr marL="0" indent="0">
              <a:buNone/>
            </a:pPr>
            <a:r>
              <a:rPr lang="en-GB" sz="2400" dirty="0"/>
              <a:t>	a3	You won’t be cold this afternoon, the forecast says 		it’s going to be really hot.</a:t>
            </a:r>
          </a:p>
          <a:p>
            <a:pPr marL="0" indent="0">
              <a:buNone/>
            </a:pPr>
            <a:endParaRPr lang="en-GB" sz="2400" dirty="0"/>
          </a:p>
          <a:p>
            <a:pPr marL="0" indent="0">
              <a:buNone/>
            </a:pPr>
            <a:r>
              <a:rPr lang="en-GB" sz="2400" dirty="0"/>
              <a:t>Arguments can </a:t>
            </a:r>
            <a:r>
              <a:rPr lang="en-GB" sz="2400" b="1" dirty="0">
                <a:solidFill>
                  <a:srgbClr val="FF0000"/>
                </a:solidFill>
              </a:rPr>
              <a:t>attack</a:t>
            </a:r>
            <a:r>
              <a:rPr lang="en-GB" sz="2400" dirty="0"/>
              <a:t> one another.</a:t>
            </a:r>
          </a:p>
        </p:txBody>
      </p:sp>
      <p:pic>
        <p:nvPicPr>
          <p:cNvPr id="5" name="Audio 4">
            <a:hlinkClick r:id="" action="ppaction://media"/>
            <a:extLst>
              <a:ext uri="{FF2B5EF4-FFF2-40B4-BE49-F238E27FC236}">
                <a16:creationId xmlns:a16="http://schemas.microsoft.com/office/drawing/2014/main" id="{7AC29098-C80E-4C7A-A516-9987330A11C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270367235"/>
      </p:ext>
    </p:extLst>
  </p:cSld>
  <p:clrMapOvr>
    <a:masterClrMapping/>
  </p:clrMapOvr>
  <mc:AlternateContent xmlns:mc="http://schemas.openxmlformats.org/markup-compatibility/2006">
    <mc:Choice xmlns:p14="http://schemas.microsoft.com/office/powerpoint/2010/main" Requires="p14">
      <p:transition spd="slow" p14:dur="2000" advTm="211935"/>
    </mc:Choice>
    <mc:Fallback>
      <p:transition spd="slow" advTm="211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Attack relations:  Example 1</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	a1	We should go to the park for a picnic, that will be 		the cheapest option.</a:t>
            </a:r>
          </a:p>
          <a:p>
            <a:pPr marL="0" indent="0">
              <a:buNone/>
            </a:pPr>
            <a:r>
              <a:rPr lang="en-GB" sz="2400" dirty="0"/>
              <a:t>	a2	But I’m cold today, we should go to the café 			instead.</a:t>
            </a:r>
          </a:p>
          <a:p>
            <a:pPr marL="0" indent="0">
              <a:buNone/>
            </a:pPr>
            <a:r>
              <a:rPr lang="en-GB" sz="2400" dirty="0"/>
              <a:t>	a3	You won’t be cold this afternoon, the forecast says 		it’s going to be really hot.</a:t>
            </a:r>
          </a:p>
          <a:p>
            <a:pPr marL="0" indent="0">
              <a:buNone/>
            </a:pPr>
            <a:endParaRPr lang="en-GB" sz="2400" dirty="0"/>
          </a:p>
        </p:txBody>
      </p:sp>
      <p:sp>
        <p:nvSpPr>
          <p:cNvPr id="5" name="Oval 4"/>
          <p:cNvSpPr/>
          <p:nvPr/>
        </p:nvSpPr>
        <p:spPr>
          <a:xfrm>
            <a:off x="1582994" y="462116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6" name="Oval 5"/>
          <p:cNvSpPr/>
          <p:nvPr/>
        </p:nvSpPr>
        <p:spPr>
          <a:xfrm>
            <a:off x="4065647" y="463591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7" name="Oval 6"/>
          <p:cNvSpPr/>
          <p:nvPr/>
        </p:nvSpPr>
        <p:spPr>
          <a:xfrm>
            <a:off x="6548300" y="465066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cxnSp>
        <p:nvCxnSpPr>
          <p:cNvPr id="10" name="Straight Arrow Connector 9"/>
          <p:cNvCxnSpPr/>
          <p:nvPr/>
        </p:nvCxnSpPr>
        <p:spPr>
          <a:xfrm>
            <a:off x="4891557" y="506361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DD6F197-133C-4046-B0DE-189A22F95937}"/>
              </a:ext>
            </a:extLst>
          </p:cNvPr>
          <p:cNvCxnSpPr/>
          <p:nvPr/>
        </p:nvCxnSpPr>
        <p:spPr>
          <a:xfrm>
            <a:off x="2408904" y="4925077"/>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4CD30B44-1E22-4F99-BD8B-554CA9B11450}"/>
              </a:ext>
            </a:extLst>
          </p:cNvPr>
          <p:cNvCxnSpPr>
            <a:cxnSpLocks/>
          </p:cNvCxnSpPr>
          <p:nvPr/>
        </p:nvCxnSpPr>
        <p:spPr>
          <a:xfrm flipH="1">
            <a:off x="2423201" y="5156437"/>
            <a:ext cx="1686509"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pic>
        <p:nvPicPr>
          <p:cNvPr id="8" name="Audio 7">
            <a:hlinkClick r:id="" action="ppaction://media"/>
            <a:extLst>
              <a:ext uri="{FF2B5EF4-FFF2-40B4-BE49-F238E27FC236}">
                <a16:creationId xmlns:a16="http://schemas.microsoft.com/office/drawing/2014/main" id="{4306FD71-5D00-4958-B01C-360581067B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535538755"/>
      </p:ext>
    </p:extLst>
  </p:cSld>
  <p:clrMapOvr>
    <a:masterClrMapping/>
  </p:clrMapOvr>
  <mc:AlternateContent xmlns:mc="http://schemas.openxmlformats.org/markup-compatibility/2006">
    <mc:Choice xmlns:p14="http://schemas.microsoft.com/office/powerpoint/2010/main" Requires="p14">
      <p:transition spd="slow" p14:dur="2000" advTm="68218"/>
    </mc:Choice>
    <mc:Fallback>
      <p:transition spd="slow" advTm="6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Attack relations</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	a1	We should go to the park for a picnic, that will be 		the cheapest option.</a:t>
            </a:r>
          </a:p>
          <a:p>
            <a:pPr marL="0" indent="0">
              <a:buNone/>
            </a:pPr>
            <a:r>
              <a:rPr lang="en-GB" sz="2400" dirty="0"/>
              <a:t>	a2	But I’m cold today, we should go to the cafe 			instead.</a:t>
            </a:r>
          </a:p>
          <a:p>
            <a:pPr marL="0" indent="0">
              <a:buNone/>
            </a:pPr>
            <a:r>
              <a:rPr lang="en-GB" sz="2400" dirty="0"/>
              <a:t>	a3	You won’t be cold this afternoon, the forecast says 		it’s going to be really hot.</a:t>
            </a:r>
          </a:p>
          <a:p>
            <a:pPr marL="0" indent="0">
              <a:buNone/>
            </a:pPr>
            <a:endParaRPr lang="en-GB" sz="2400"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0766" y="4013373"/>
            <a:ext cx="466888" cy="53435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612201" y="4237707"/>
            <a:ext cx="416775" cy="31001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9869" y="4116613"/>
            <a:ext cx="466888" cy="534350"/>
          </a:xfrm>
          <a:prstGeom prst="rect">
            <a:avLst/>
          </a:prstGeom>
        </p:spPr>
      </p:pic>
      <p:sp>
        <p:nvSpPr>
          <p:cNvPr id="14" name="Oval 13"/>
          <p:cNvSpPr/>
          <p:nvPr/>
        </p:nvSpPr>
        <p:spPr>
          <a:xfrm>
            <a:off x="1582994" y="462116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5" name="Oval 14"/>
          <p:cNvSpPr/>
          <p:nvPr/>
        </p:nvSpPr>
        <p:spPr>
          <a:xfrm>
            <a:off x="4065647" y="463591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16" name="Oval 15"/>
          <p:cNvSpPr/>
          <p:nvPr/>
        </p:nvSpPr>
        <p:spPr>
          <a:xfrm>
            <a:off x="6548300" y="465066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cxnSp>
        <p:nvCxnSpPr>
          <p:cNvPr id="18" name="Straight Arrow Connector 17"/>
          <p:cNvCxnSpPr/>
          <p:nvPr/>
        </p:nvCxnSpPr>
        <p:spPr>
          <a:xfrm>
            <a:off x="4891557" y="506361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B79934EB-47EC-4F4D-93CA-F3074CE86204}"/>
              </a:ext>
            </a:extLst>
          </p:cNvPr>
          <p:cNvCxnSpPr/>
          <p:nvPr/>
        </p:nvCxnSpPr>
        <p:spPr>
          <a:xfrm>
            <a:off x="2408904" y="4925077"/>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AB28371-3907-46D5-9E9E-578047C93740}"/>
              </a:ext>
            </a:extLst>
          </p:cNvPr>
          <p:cNvCxnSpPr>
            <a:cxnSpLocks/>
          </p:cNvCxnSpPr>
          <p:nvPr/>
        </p:nvCxnSpPr>
        <p:spPr>
          <a:xfrm flipH="1">
            <a:off x="2423201" y="5156437"/>
            <a:ext cx="1686509"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94EB1995-5B1E-4D32-BF4A-57A0897EBD74}"/>
              </a:ext>
            </a:extLst>
          </p:cNvPr>
          <p:cNvSpPr txBox="1"/>
          <p:nvPr/>
        </p:nvSpPr>
        <p:spPr>
          <a:xfrm>
            <a:off x="1582994" y="5797118"/>
            <a:ext cx="5832430" cy="646331"/>
          </a:xfrm>
          <a:prstGeom prst="rect">
            <a:avLst/>
          </a:prstGeom>
          <a:noFill/>
        </p:spPr>
        <p:txBody>
          <a:bodyPr wrap="none" rtlCol="0">
            <a:spAutoFit/>
          </a:bodyPr>
          <a:lstStyle/>
          <a:p>
            <a:r>
              <a:rPr lang="en-GB" i="1" dirty="0"/>
              <a:t>Which arguments are not attacked?</a:t>
            </a:r>
          </a:p>
          <a:p>
            <a:r>
              <a:rPr lang="en-GB" i="1" dirty="0"/>
              <a:t>Which arguments defend themselves with a counter-attack?</a:t>
            </a:r>
          </a:p>
        </p:txBody>
      </p:sp>
      <p:pic>
        <p:nvPicPr>
          <p:cNvPr id="6" name="Audio 5">
            <a:hlinkClick r:id="" action="ppaction://media"/>
            <a:extLst>
              <a:ext uri="{FF2B5EF4-FFF2-40B4-BE49-F238E27FC236}">
                <a16:creationId xmlns:a16="http://schemas.microsoft.com/office/drawing/2014/main" id="{AE5B44F4-73AA-43A5-97B7-854CA02C991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186863108"/>
      </p:ext>
    </p:extLst>
  </p:cSld>
  <p:clrMapOvr>
    <a:masterClrMapping/>
  </p:clrMapOvr>
  <mc:AlternateContent xmlns:mc="http://schemas.openxmlformats.org/markup-compatibility/2006">
    <mc:Choice xmlns:p14="http://schemas.microsoft.com/office/powerpoint/2010/main" Requires="p14">
      <p:transition spd="slow" p14:dur="2000" advTm="103584"/>
    </mc:Choice>
    <mc:Fallback>
      <p:transition spd="slow" advTm="103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The final 3 weeks of lectures in 6CCS3AIN</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Lecture 8:   Argumentation Theory (Parts A and B)</a:t>
            </a:r>
          </a:p>
          <a:p>
            <a:pPr marL="0" indent="0">
              <a:buNone/>
            </a:pPr>
            <a:endParaRPr lang="en-GB" sz="2400" dirty="0"/>
          </a:p>
          <a:p>
            <a:pPr marL="0" indent="0">
              <a:buNone/>
            </a:pPr>
            <a:r>
              <a:rPr lang="en-GB" sz="2400" dirty="0"/>
              <a:t>Lecture 9:   Consensus Algorithms (with David Kohan </a:t>
            </a:r>
            <a:r>
              <a:rPr lang="en-GB" sz="2400" dirty="0" err="1"/>
              <a:t>Marzagão</a:t>
            </a:r>
            <a:r>
              <a:rPr lang="en-GB" sz="2400" dirty="0"/>
              <a:t>)</a:t>
            </a:r>
          </a:p>
          <a:p>
            <a:pPr marL="0" indent="0">
              <a:buNone/>
            </a:pPr>
            <a:endParaRPr lang="en-GB" sz="2400" dirty="0"/>
          </a:p>
          <a:p>
            <a:pPr marL="0" indent="0">
              <a:buNone/>
            </a:pPr>
            <a:r>
              <a:rPr lang="en-GB" sz="2400" dirty="0"/>
              <a:t>Lecture 10:  AI and Ethics </a:t>
            </a:r>
          </a:p>
        </p:txBody>
      </p:sp>
      <p:pic>
        <p:nvPicPr>
          <p:cNvPr id="5" name="Audio 4">
            <a:hlinkClick r:id="" action="ppaction://media"/>
            <a:extLst>
              <a:ext uri="{FF2B5EF4-FFF2-40B4-BE49-F238E27FC236}">
                <a16:creationId xmlns:a16="http://schemas.microsoft.com/office/drawing/2014/main" id="{AE338CE3-6FB7-47A5-B078-88ED75BA8C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549747811"/>
      </p:ext>
    </p:extLst>
  </p:cSld>
  <p:clrMapOvr>
    <a:masterClrMapping/>
  </p:clrMapOvr>
  <mc:AlternateContent xmlns:mc="http://schemas.openxmlformats.org/markup-compatibility/2006">
    <mc:Choice xmlns:p14="http://schemas.microsoft.com/office/powerpoint/2010/main" Requires="p14">
      <p:transition spd="slow" p14:dur="2000" advTm="38281"/>
    </mc:Choice>
    <mc:Fallback>
      <p:transition spd="slow" advTm="38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Approaches to argumentation</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Argumentation can be formally studied from different angles.</a:t>
            </a:r>
          </a:p>
          <a:p>
            <a:r>
              <a:rPr lang="en-GB" sz="2400" dirty="0"/>
              <a:t>As a </a:t>
            </a:r>
            <a:r>
              <a:rPr lang="en-GB" sz="2400" b="1" dirty="0">
                <a:solidFill>
                  <a:srgbClr val="FF0000"/>
                </a:solidFill>
              </a:rPr>
              <a:t>dialogue</a:t>
            </a:r>
            <a:r>
              <a:rPr lang="en-GB" sz="2400" dirty="0"/>
              <a:t> mechanism.</a:t>
            </a:r>
          </a:p>
          <a:p>
            <a:r>
              <a:rPr lang="en-GB" sz="2400" dirty="0"/>
              <a:t>By considering the </a:t>
            </a:r>
            <a:r>
              <a:rPr lang="en-GB" sz="2400" b="1" dirty="0">
                <a:solidFill>
                  <a:srgbClr val="FF0000"/>
                </a:solidFill>
              </a:rPr>
              <a:t>structure</a:t>
            </a:r>
            <a:r>
              <a:rPr lang="en-GB" sz="2400" dirty="0"/>
              <a:t> of arguments and how this affects the attack relation between them.</a:t>
            </a:r>
          </a:p>
          <a:p>
            <a:r>
              <a:rPr lang="en-GB" sz="2400" dirty="0"/>
              <a:t>From an </a:t>
            </a:r>
            <a:r>
              <a:rPr lang="en-GB" sz="2400" b="1" dirty="0">
                <a:solidFill>
                  <a:srgbClr val="FF0000"/>
                </a:solidFill>
              </a:rPr>
              <a:t>abstract</a:t>
            </a:r>
            <a:r>
              <a:rPr lang="en-GB" sz="2400" dirty="0"/>
              <a:t> point of view. We assume that an attack relation is given and we want to reason about what it is reasonable to conclude.</a:t>
            </a:r>
          </a:p>
          <a:p>
            <a:endParaRPr lang="en-GB" sz="2400" dirty="0"/>
          </a:p>
          <a:p>
            <a:pPr marL="0" indent="0">
              <a:buNone/>
            </a:pPr>
            <a:r>
              <a:rPr lang="en-GB" sz="2400" dirty="0"/>
              <a:t>In this lecture, we will focus on abstract argumentation.</a:t>
            </a:r>
          </a:p>
          <a:p>
            <a:endParaRPr lang="en-GB" sz="2400" dirty="0"/>
          </a:p>
        </p:txBody>
      </p:sp>
      <p:pic>
        <p:nvPicPr>
          <p:cNvPr id="5" name="Audio 4">
            <a:hlinkClick r:id="" action="ppaction://media"/>
            <a:extLst>
              <a:ext uri="{FF2B5EF4-FFF2-40B4-BE49-F238E27FC236}">
                <a16:creationId xmlns:a16="http://schemas.microsoft.com/office/drawing/2014/main" id="{4EF35831-14FA-4EF8-A922-3813A4CEE3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108071205"/>
      </p:ext>
    </p:extLst>
  </p:cSld>
  <p:clrMapOvr>
    <a:masterClrMapping/>
  </p:clrMapOvr>
  <mc:AlternateContent xmlns:mc="http://schemas.openxmlformats.org/markup-compatibility/2006">
    <mc:Choice xmlns:p14="http://schemas.microsoft.com/office/powerpoint/2010/main" Requires="p14">
      <p:transition spd="slow" p14:dur="2000" advTm="108095"/>
    </mc:Choice>
    <mc:Fallback>
      <p:transition spd="slow" advTm="108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Abstract argumentation</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b="1" dirty="0">
                <a:solidFill>
                  <a:srgbClr val="FF0000"/>
                </a:solidFill>
              </a:rPr>
              <a:t>Abstract argumentation </a:t>
            </a:r>
            <a:r>
              <a:rPr lang="en-GB" sz="2400" dirty="0"/>
              <a:t>disregards the internal structure of arguments and focusses instead on acceptability conditions that allow certain sets of arguments to co-exist in a </a:t>
            </a:r>
            <a:r>
              <a:rPr lang="en-GB" sz="2400" i="1" dirty="0"/>
              <a:t>rational</a:t>
            </a:r>
            <a:r>
              <a:rPr lang="en-GB" sz="2400" dirty="0"/>
              <a:t> manner. </a:t>
            </a:r>
          </a:p>
          <a:p>
            <a:pPr marL="0" indent="0">
              <a:buNone/>
            </a:pPr>
            <a:endParaRPr lang="en-GB" sz="2400" dirty="0"/>
          </a:p>
          <a:p>
            <a:pPr marL="0" indent="0">
              <a:buNone/>
            </a:pPr>
            <a:endParaRPr lang="en-GB" sz="2400" dirty="0"/>
          </a:p>
          <a:p>
            <a:pPr marL="0" indent="0">
              <a:buNone/>
            </a:pPr>
            <a:r>
              <a:rPr lang="en-GB" sz="2400" dirty="0"/>
              <a:t>Founding research paper:</a:t>
            </a:r>
          </a:p>
          <a:p>
            <a:pPr marL="0" indent="0">
              <a:buNone/>
            </a:pPr>
            <a:endParaRPr lang="en-GB" sz="2400" dirty="0"/>
          </a:p>
          <a:p>
            <a:pPr marL="0" indent="0">
              <a:buNone/>
            </a:pPr>
            <a:r>
              <a:rPr lang="en-GB" sz="2400" dirty="0"/>
              <a:t>P. M. Dung [1995]:</a:t>
            </a:r>
          </a:p>
          <a:p>
            <a:pPr marL="0" indent="0">
              <a:buNone/>
            </a:pPr>
            <a:r>
              <a:rPr lang="en-GB" sz="2400" dirty="0"/>
              <a:t> “On the acceptability of arguments and its fundamental role in non-monotonic reasoning, logic programming and n-person games.” </a:t>
            </a:r>
          </a:p>
          <a:p>
            <a:pPr marL="0" indent="0">
              <a:buNone/>
            </a:pPr>
            <a:r>
              <a:rPr lang="en-GB" sz="2400" i="1" dirty="0"/>
              <a:t>Artificial Intelligence Journal</a:t>
            </a:r>
            <a:r>
              <a:rPr lang="en-GB" sz="2400" dirty="0"/>
              <a:t>, 77: 321—357.</a:t>
            </a:r>
          </a:p>
          <a:p>
            <a:pPr marL="0" indent="0">
              <a:buNone/>
            </a:pPr>
            <a:endParaRPr lang="en-GB" sz="2400" dirty="0"/>
          </a:p>
          <a:p>
            <a:pPr marL="0" indent="0">
              <a:buNone/>
            </a:pPr>
            <a:endParaRPr lang="en-GB" sz="2400" dirty="0"/>
          </a:p>
          <a:p>
            <a:endParaRPr lang="en-GB" sz="2400" dirty="0"/>
          </a:p>
        </p:txBody>
      </p:sp>
      <p:pic>
        <p:nvPicPr>
          <p:cNvPr id="5" name="Audio 4">
            <a:hlinkClick r:id="" action="ppaction://media"/>
            <a:extLst>
              <a:ext uri="{FF2B5EF4-FFF2-40B4-BE49-F238E27FC236}">
                <a16:creationId xmlns:a16="http://schemas.microsoft.com/office/drawing/2014/main" id="{0B2BAFFA-473D-4CAF-8A7D-FBB6466911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395074442"/>
      </p:ext>
    </p:extLst>
  </p:cSld>
  <p:clrMapOvr>
    <a:masterClrMapping/>
  </p:clrMapOvr>
  <mc:AlternateContent xmlns:mc="http://schemas.openxmlformats.org/markup-compatibility/2006">
    <mc:Choice xmlns:p14="http://schemas.microsoft.com/office/powerpoint/2010/main" Requires="p14">
      <p:transition spd="slow" p14:dur="2000" advTm="42345"/>
    </mc:Choice>
    <mc:Fallback>
      <p:transition spd="slow" advTm="42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11170" y="4355688"/>
            <a:ext cx="7428262" cy="202514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Abstract argumentation</a:t>
            </a:r>
          </a:p>
        </p:txBody>
      </p:sp>
      <p:sp>
        <p:nvSpPr>
          <p:cNvPr id="3" name="Content Placeholder 2"/>
          <p:cNvSpPr>
            <a:spLocks noGrp="1"/>
          </p:cNvSpPr>
          <p:nvPr>
            <p:ph idx="1"/>
          </p:nvPr>
        </p:nvSpPr>
        <p:spPr>
          <a:xfrm>
            <a:off x="420915" y="1204686"/>
            <a:ext cx="8338456" cy="2403753"/>
          </a:xfrm>
        </p:spPr>
        <p:txBody>
          <a:bodyPr>
            <a:normAutofit/>
          </a:bodyPr>
          <a:lstStyle/>
          <a:p>
            <a:pPr marL="0" indent="0">
              <a:buNone/>
            </a:pPr>
            <a:r>
              <a:rPr lang="en-GB" sz="2400" dirty="0"/>
              <a:t>	a1	We should go to the park for a picnic, that will be 		the cheapest option.</a:t>
            </a:r>
          </a:p>
          <a:p>
            <a:pPr marL="0" indent="0">
              <a:buNone/>
            </a:pPr>
            <a:r>
              <a:rPr lang="en-GB" sz="2400" dirty="0"/>
              <a:t>	a2	But I’m cold today, we should go to the cafe 			instead.</a:t>
            </a:r>
          </a:p>
          <a:p>
            <a:pPr marL="0" indent="0">
              <a:buNone/>
            </a:pPr>
            <a:r>
              <a:rPr lang="en-GB" sz="2400" dirty="0"/>
              <a:t>	a3	You won’t be cold this afternoon, the forecast says 		it’s going to be really hot.</a:t>
            </a:r>
          </a:p>
          <a:p>
            <a:pPr marL="0" indent="0">
              <a:buNone/>
            </a:pPr>
            <a:endParaRPr lang="en-GB" sz="2400" dirty="0"/>
          </a:p>
        </p:txBody>
      </p:sp>
      <p:sp>
        <p:nvSpPr>
          <p:cNvPr id="15" name="Content Placeholder 2"/>
          <p:cNvSpPr txBox="1">
            <a:spLocks/>
          </p:cNvSpPr>
          <p:nvPr/>
        </p:nvSpPr>
        <p:spPr>
          <a:xfrm>
            <a:off x="865239" y="5628673"/>
            <a:ext cx="7374193" cy="1140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t>This is an abstract representation of the arguments above and the attacks between them.</a:t>
            </a:r>
          </a:p>
        </p:txBody>
      </p:sp>
      <p:sp>
        <p:nvSpPr>
          <p:cNvPr id="13" name="Oval 12"/>
          <p:cNvSpPr/>
          <p:nvPr/>
        </p:nvSpPr>
        <p:spPr>
          <a:xfrm>
            <a:off x="1582994" y="462116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4" name="Oval 13"/>
          <p:cNvSpPr/>
          <p:nvPr/>
        </p:nvSpPr>
        <p:spPr>
          <a:xfrm>
            <a:off x="4065647" y="463591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16" name="Oval 15"/>
          <p:cNvSpPr/>
          <p:nvPr/>
        </p:nvSpPr>
        <p:spPr>
          <a:xfrm>
            <a:off x="6548300" y="465066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cxnSp>
        <p:nvCxnSpPr>
          <p:cNvPr id="18" name="Straight Arrow Connector 17"/>
          <p:cNvCxnSpPr/>
          <p:nvPr/>
        </p:nvCxnSpPr>
        <p:spPr>
          <a:xfrm>
            <a:off x="4891557" y="506361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5D7DE29B-E90A-4EE6-8EAB-A8A6116CA7CA}"/>
              </a:ext>
            </a:extLst>
          </p:cNvPr>
          <p:cNvCxnSpPr/>
          <p:nvPr/>
        </p:nvCxnSpPr>
        <p:spPr>
          <a:xfrm>
            <a:off x="2408904" y="4925077"/>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A0C38614-3A0F-4942-8141-0A9C66858946}"/>
              </a:ext>
            </a:extLst>
          </p:cNvPr>
          <p:cNvCxnSpPr>
            <a:cxnSpLocks/>
          </p:cNvCxnSpPr>
          <p:nvPr/>
        </p:nvCxnSpPr>
        <p:spPr>
          <a:xfrm flipH="1">
            <a:off x="2379138" y="5200825"/>
            <a:ext cx="1686509"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pic>
        <p:nvPicPr>
          <p:cNvPr id="5" name="Audio 4">
            <a:hlinkClick r:id="" action="ppaction://media"/>
            <a:extLst>
              <a:ext uri="{FF2B5EF4-FFF2-40B4-BE49-F238E27FC236}">
                <a16:creationId xmlns:a16="http://schemas.microsoft.com/office/drawing/2014/main" id="{E650D2D5-DA44-491B-841F-AB2B9B78F2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983921967"/>
      </p:ext>
    </p:extLst>
  </p:cSld>
  <p:clrMapOvr>
    <a:masterClrMapping/>
  </p:clrMapOvr>
  <mc:AlternateContent xmlns:mc="http://schemas.openxmlformats.org/markup-compatibility/2006">
    <mc:Choice xmlns:p14="http://schemas.microsoft.com/office/powerpoint/2010/main" Requires="p14">
      <p:transition spd="slow" p14:dur="2000" advTm="17511"/>
    </mc:Choice>
    <mc:Fallback>
      <p:transition spd="slow" advTm="1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Abstract argumentation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b="1" dirty="0">
                    <a:solidFill>
                      <a:srgbClr val="FF0000"/>
                    </a:solidFill>
                  </a:rPr>
                  <a:t>Abstract argumentation framework </a:t>
                </a:r>
              </a:p>
              <a:p>
                <a:pPr marL="0" indent="0">
                  <a:buNone/>
                </a:pPr>
                <a:endParaRPr lang="en-GB" sz="2400" dirty="0"/>
              </a:p>
              <a:p>
                <a:pPr marL="0" indent="0">
                  <a:buNone/>
                </a:pPr>
                <a:r>
                  <a:rPr lang="en-GB" sz="2400" dirty="0"/>
                  <a:t>An </a:t>
                </a:r>
                <a:r>
                  <a:rPr lang="en-GB" sz="2400" b="1" dirty="0"/>
                  <a:t>abstract argumentation framework </a:t>
                </a:r>
                <a:r>
                  <a:rPr lang="en-GB" sz="2400" dirty="0"/>
                  <a:t>is a tuple </a:t>
                </a:r>
                <a14:m>
                  <m:oMath xmlns:m="http://schemas.openxmlformats.org/officeDocument/2006/math">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𝑆</m:t>
                        </m:r>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𝑅</m:t>
                            </m:r>
                          </m:e>
                        </m:d>
                      </m:e>
                    </m:d>
                  </m:oMath>
                </a14:m>
                <a:r>
                  <a:rPr lang="en-GB" sz="2400" dirty="0"/>
                  <a:t> where </a:t>
                </a:r>
                <a14:m>
                  <m:oMath xmlns:m="http://schemas.openxmlformats.org/officeDocument/2006/math">
                    <m:r>
                      <a:rPr lang="en-GB" sz="2400" i="1">
                        <a:latin typeface="Cambria Math" panose="02040503050406030204" pitchFamily="18" charset="0"/>
                        <a:ea typeface="Cambria Math" panose="02040503050406030204" pitchFamily="18" charset="0"/>
                      </a:rPr>
                      <m:t>𝑆</m:t>
                    </m:r>
                  </m:oMath>
                </a14:m>
                <a:r>
                  <a:rPr lang="en-GB" sz="2400" dirty="0"/>
                  <a:t> is a set of </a:t>
                </a:r>
                <a:r>
                  <a:rPr lang="en-GB" sz="2400" b="1" dirty="0"/>
                  <a:t>arguments</a:t>
                </a:r>
                <a:r>
                  <a:rPr lang="en-GB" sz="2400" dirty="0"/>
                  <a:t> and </a:t>
                </a:r>
                <a14:m>
                  <m:oMath xmlns:m="http://schemas.openxmlformats.org/officeDocument/2006/math">
                    <m:r>
                      <a:rPr lang="en-GB" sz="2400" b="0" i="1" smtClean="0">
                        <a:latin typeface="Cambria Math" panose="02040503050406030204" pitchFamily="18" charset="0"/>
                      </a:rPr>
                      <m:t>𝑅</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𝑆</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𝑆</m:t>
                    </m:r>
                  </m:oMath>
                </a14:m>
                <a:r>
                  <a:rPr lang="en-GB" sz="2400" dirty="0"/>
                  <a:t> is an </a:t>
                </a:r>
                <a:r>
                  <a:rPr lang="en-GB" sz="2400" b="1" dirty="0"/>
                  <a:t>attack relation</a:t>
                </a:r>
                <a:r>
                  <a:rPr lang="en-GB" sz="2400" dirty="0"/>
                  <a:t>.</a:t>
                </a:r>
              </a:p>
              <a:p>
                <a:pPr marL="0" indent="0">
                  <a:buNone/>
                </a:pPr>
                <a:endParaRPr lang="en-GB" sz="2400" dirty="0"/>
              </a:p>
              <a:p>
                <a:pPr marL="0" indent="0">
                  <a:buNone/>
                </a:pPr>
                <a:r>
                  <a:rPr lang="en-GB" sz="2400" dirty="0"/>
                  <a:t>For arguments </a:t>
                </a:r>
                <a14:m>
                  <m:oMath xmlns:m="http://schemas.openxmlformats.org/officeDocument/2006/math">
                    <m:r>
                      <a:rPr lang="en-GB" sz="2400" b="0" i="1" smtClean="0">
                        <a:latin typeface="Cambria Math" panose="02040503050406030204" pitchFamily="18" charset="0"/>
                      </a:rPr>
                      <m:t>𝑎</m:t>
                    </m:r>
                    <m:r>
                      <a:rPr lang="en-GB" sz="2400" b="0" i="1" smtClean="0">
                        <a:latin typeface="Cambria Math" panose="02040503050406030204" pitchFamily="18" charset="0"/>
                      </a:rPr>
                      <m:t>, </m:t>
                    </m:r>
                    <m:r>
                      <a:rPr lang="en-GB" sz="2400" b="0" i="1" smtClean="0">
                        <a:latin typeface="Cambria Math" panose="02040503050406030204" pitchFamily="18" charset="0"/>
                      </a:rPr>
                      <m:t>𝑏</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𝑆</m:t>
                    </m:r>
                  </m:oMath>
                </a14:m>
                <a:r>
                  <a:rPr lang="en-GB" sz="2400" dirty="0"/>
                  <a:t>, </a:t>
                </a:r>
                <a14:m>
                  <m:oMath xmlns:m="http://schemas.openxmlformats.org/officeDocument/2006/math">
                    <m:r>
                      <a:rPr lang="en-GB" sz="2400" b="0" i="1" smtClean="0">
                        <a:latin typeface="Cambria Math" panose="02040503050406030204" pitchFamily="18" charset="0"/>
                      </a:rPr>
                      <m:t>(</m:t>
                    </m:r>
                    <m:r>
                      <a:rPr lang="en-GB" sz="2400" b="0" i="1" smtClean="0">
                        <a:latin typeface="Cambria Math" panose="02040503050406030204" pitchFamily="18" charset="0"/>
                      </a:rPr>
                      <m:t>𝑎</m:t>
                    </m:r>
                    <m:r>
                      <a:rPr lang="en-GB" sz="2400" b="0" i="1" smtClean="0">
                        <a:latin typeface="Cambria Math" panose="02040503050406030204" pitchFamily="18" charset="0"/>
                      </a:rPr>
                      <m:t>, </m:t>
                    </m:r>
                    <m:r>
                      <a:rPr lang="en-GB" sz="2400" b="0" i="1" smtClean="0">
                        <a:latin typeface="Cambria Math" panose="02040503050406030204" pitchFamily="18" charset="0"/>
                      </a:rPr>
                      <m:t>𝑏</m:t>
                    </m:r>
                    <m:r>
                      <a:rPr lang="en-GB" sz="2400" b="0" i="1" smtClean="0">
                        <a:latin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𝑅</m:t>
                    </m:r>
                  </m:oMath>
                </a14:m>
                <a:r>
                  <a:rPr lang="en-GB" sz="2400" dirty="0"/>
                  <a:t> means that argument </a:t>
                </a:r>
                <a14:m>
                  <m:oMath xmlns:m="http://schemas.openxmlformats.org/officeDocument/2006/math">
                    <m:r>
                      <a:rPr lang="en-GB" sz="2400" i="1">
                        <a:latin typeface="Cambria Math" panose="02040503050406030204" pitchFamily="18" charset="0"/>
                      </a:rPr>
                      <m:t>𝑎</m:t>
                    </m:r>
                  </m:oMath>
                </a14:m>
                <a:r>
                  <a:rPr lang="en-GB" sz="2400" dirty="0"/>
                  <a:t> </a:t>
                </a:r>
                <a:r>
                  <a:rPr lang="en-GB" sz="2400" b="1" dirty="0"/>
                  <a:t>attacks</a:t>
                </a:r>
                <a:r>
                  <a:rPr lang="en-GB" sz="2400" dirty="0"/>
                  <a:t> argument </a:t>
                </a:r>
                <a14:m>
                  <m:oMath xmlns:m="http://schemas.openxmlformats.org/officeDocument/2006/math">
                    <m:r>
                      <a:rPr lang="en-GB" sz="2400" i="1">
                        <a:latin typeface="Cambria Math" panose="02040503050406030204" pitchFamily="18" charset="0"/>
                      </a:rPr>
                      <m:t>𝑏</m:t>
                    </m:r>
                  </m:oMath>
                </a14:m>
                <a:r>
                  <a:rPr lang="en-GB" sz="2400" dirty="0"/>
                  <a:t>.</a:t>
                </a:r>
              </a:p>
              <a:p>
                <a:pPr marL="0" indent="0">
                  <a:buNone/>
                </a:pPr>
                <a:endParaRPr lang="en-GB" sz="2400" dirty="0"/>
              </a:p>
              <a:p>
                <a:pPr marL="0" indent="0">
                  <a:buNone/>
                </a:pPr>
                <a:r>
                  <a:rPr lang="en-GB" sz="2400" dirty="0"/>
                  <a:t>Sometimes we will use the term </a:t>
                </a:r>
                <a:r>
                  <a:rPr lang="en-GB" sz="2400" i="1" dirty="0"/>
                  <a:t>argumentation framework </a:t>
                </a:r>
                <a:r>
                  <a:rPr lang="en-GB" sz="2400" dirty="0"/>
                  <a:t>instead of </a:t>
                </a:r>
                <a:r>
                  <a:rPr lang="en-GB" sz="2400" i="1" dirty="0"/>
                  <a:t>abstract argumentation framework</a:t>
                </a:r>
                <a:r>
                  <a:rPr lang="en-GB" sz="2400" dirty="0"/>
                  <a:t>. </a:t>
                </a:r>
              </a:p>
              <a:p>
                <a:pPr marL="0" indent="0">
                  <a:buNone/>
                </a:pPr>
                <a:endParaRPr lang="en-GB" sz="2400" dirty="0"/>
              </a:p>
              <a:p>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6"/>
                <a:ext cx="8338456" cy="5363027"/>
              </a:xfrm>
              <a:blipFill>
                <a:blip r:embed="rId5"/>
                <a:stretch>
                  <a:fillRect l="-1096" t="-1593" r="-1827"/>
                </a:stretch>
              </a:blipFill>
            </p:spPr>
            <p:txBody>
              <a:bodyPr/>
              <a:lstStyle/>
              <a:p>
                <a:r>
                  <a:rPr lang="en-GB">
                    <a:noFill/>
                  </a:rPr>
                  <a:t> </a:t>
                </a:r>
              </a:p>
            </p:txBody>
          </p:sp>
        </mc:Fallback>
      </mc:AlternateContent>
      <p:pic>
        <p:nvPicPr>
          <p:cNvPr id="5" name="Audio 4">
            <a:hlinkClick r:id="" action="ppaction://media"/>
            <a:extLst>
              <a:ext uri="{FF2B5EF4-FFF2-40B4-BE49-F238E27FC236}">
                <a16:creationId xmlns:a16="http://schemas.microsoft.com/office/drawing/2014/main" id="{18E72292-33F7-4B8B-BF81-7A8CFE8D75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890128148"/>
      </p:ext>
    </p:extLst>
  </p:cSld>
  <p:clrMapOvr>
    <a:masterClrMapping/>
  </p:clrMapOvr>
  <mc:AlternateContent xmlns:mc="http://schemas.openxmlformats.org/markup-compatibility/2006">
    <mc:Choice xmlns:p14="http://schemas.microsoft.com/office/powerpoint/2010/main" Requires="p14">
      <p:transition spd="slow" p14:dur="2000" advTm="107463"/>
    </mc:Choice>
    <mc:Fallback>
      <p:transition spd="slow" advTm="107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Abstract argumentation frameworks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An abstract argumentation framework is represented as a directed graph, where nodes represent arguments and an arrow from node </a:t>
                </a:r>
                <a14:m>
                  <m:oMath xmlns:m="http://schemas.openxmlformats.org/officeDocument/2006/math">
                    <m:r>
                      <a:rPr lang="en-GB" sz="2400" b="0" i="1" smtClean="0">
                        <a:latin typeface="Cambria Math" panose="02040503050406030204" pitchFamily="18" charset="0"/>
                      </a:rPr>
                      <m:t>𝑥</m:t>
                    </m:r>
                  </m:oMath>
                </a14:m>
                <a:r>
                  <a:rPr lang="en-GB" sz="2400" dirty="0"/>
                  <a:t> to node </a:t>
                </a:r>
                <a14:m>
                  <m:oMath xmlns:m="http://schemas.openxmlformats.org/officeDocument/2006/math">
                    <m:r>
                      <a:rPr lang="en-GB" sz="2400" b="0" i="1" smtClean="0">
                        <a:latin typeface="Cambria Math" panose="02040503050406030204" pitchFamily="18" charset="0"/>
                      </a:rPr>
                      <m:t>𝑦</m:t>
                    </m:r>
                  </m:oMath>
                </a14:m>
                <a:r>
                  <a:rPr lang="en-GB" sz="2400" dirty="0"/>
                  <a:t> indicates an attack from argument </a:t>
                </a:r>
                <a14:m>
                  <m:oMath xmlns:m="http://schemas.openxmlformats.org/officeDocument/2006/math">
                    <m:r>
                      <a:rPr lang="en-GB" sz="2400" b="0" i="1" smtClean="0">
                        <a:latin typeface="Cambria Math" panose="02040503050406030204" pitchFamily="18" charset="0"/>
                      </a:rPr>
                      <m:t>𝑥</m:t>
                    </m:r>
                  </m:oMath>
                </a14:m>
                <a:r>
                  <a:rPr lang="en-GB" sz="2400" dirty="0"/>
                  <a:t> to argument </a:t>
                </a:r>
                <a14:m>
                  <m:oMath xmlns:m="http://schemas.openxmlformats.org/officeDocument/2006/math">
                    <m:r>
                      <a:rPr lang="en-GB" sz="2400" b="0" i="1" smtClean="0">
                        <a:latin typeface="Cambria Math" panose="02040503050406030204" pitchFamily="18" charset="0"/>
                      </a:rPr>
                      <m:t>𝑦</m:t>
                    </m:r>
                  </m:oMath>
                </a14:m>
                <a:r>
                  <a:rPr lang="en-GB" sz="2400" dirty="0"/>
                  <a:t>.</a:t>
                </a:r>
              </a:p>
              <a:p>
                <a:pPr marL="0" indent="0">
                  <a:buNone/>
                </a:pPr>
                <a:r>
                  <a:rPr lang="en-GB" sz="2400" dirty="0"/>
                  <a:t>The abstract argumentation framework </a:t>
                </a:r>
                <a14:m>
                  <m:oMath xmlns:m="http://schemas.openxmlformats.org/officeDocument/2006/math">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𝑆</m:t>
                        </m:r>
                        <m:r>
                          <a:rPr lang="en-GB" sz="2400" i="1">
                            <a:latin typeface="Cambria Math" panose="02040503050406030204" pitchFamily="18" charset="0"/>
                          </a:rPr>
                          <m:t>, </m:t>
                        </m:r>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𝑅</m:t>
                            </m:r>
                          </m:e>
                        </m:d>
                      </m:e>
                    </m:d>
                  </m:oMath>
                </a14:m>
                <a:r>
                  <a:rPr lang="en-GB" sz="2400" dirty="0"/>
                  <a:t> where </a:t>
                </a:r>
                <a:endParaRPr lang="en-GB" sz="2400" b="0" i="1" dirty="0">
                  <a:latin typeface="Cambria Math" panose="02040503050406030204" pitchFamily="18" charset="0"/>
                </a:endParaRPr>
              </a:p>
              <a:p>
                <a:pPr marL="0" indent="0">
                  <a:buNone/>
                </a:pPr>
                <a14:m>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m:t>
                        </m:r>
                      </m:e>
                    </m:d>
                  </m:oMath>
                </a14:m>
                <a:r>
                  <a:rPr lang="en-GB" sz="2400" dirty="0"/>
                  <a:t> </a:t>
                </a:r>
              </a:p>
              <a:p>
                <a:pPr marL="0" indent="0">
                  <a:buNone/>
                </a:pPr>
                <a:r>
                  <a:rPr lang="en-GB" sz="2400" dirty="0"/>
                  <a:t>and </a:t>
                </a:r>
              </a:p>
              <a:p>
                <a:pPr marL="0" indent="0">
                  <a:buNone/>
                </a:pPr>
                <a14:m>
                  <m:oMath xmlns:m="http://schemas.openxmlformats.org/officeDocument/2006/math">
                    <m:r>
                      <a:rPr lang="en-GB" sz="2400" b="0" i="1" smtClean="0">
                        <a:latin typeface="Cambria Math" panose="02040503050406030204" pitchFamily="18" charset="0"/>
                      </a:rPr>
                      <m:t>𝑅</m:t>
                    </m:r>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2, </m:t>
                            </m:r>
                            <m:r>
                              <a:rPr lang="en-GB" sz="2400" b="0" i="1" smtClean="0">
                                <a:latin typeface="Cambria Math" panose="02040503050406030204" pitchFamily="18" charset="0"/>
                              </a:rPr>
                              <m:t>𝑎</m:t>
                            </m:r>
                            <m:r>
                              <a:rPr lang="en-GB" sz="2400" b="0" i="1" smtClean="0">
                                <a:latin typeface="Cambria Math" panose="02040503050406030204" pitchFamily="18" charset="0"/>
                              </a:rPr>
                              <m:t>1</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3, </m:t>
                        </m:r>
                      </m:e>
                    </m:d>
                    <m:d>
                      <m:dPr>
                        <m:begChr m:val=""/>
                        <m:endChr m:val="}"/>
                        <m:ctrlPr>
                          <a:rPr lang="en-GB" sz="2400" b="0" i="1" smtClean="0">
                            <a:latin typeface="Cambria Math" panose="02040503050406030204" pitchFamily="18" charset="0"/>
                          </a:rPr>
                        </m:ctrlPr>
                      </m:dPr>
                      <m:e>
                        <m:r>
                          <a:rPr lang="en-GB" sz="2400" b="0" i="1" smtClean="0">
                            <a:solidFill>
                              <a:schemeClr val="tx1"/>
                            </a:solidFill>
                            <a:latin typeface="Cambria Math" panose="02040503050406030204" pitchFamily="18" charset="0"/>
                          </a:rPr>
                          <m:t>𝑎</m:t>
                        </m:r>
                        <m:r>
                          <a:rPr lang="en-GB" sz="2400" b="0" i="1" smtClean="0">
                            <a:solidFill>
                              <a:schemeClr val="tx1"/>
                            </a:solidFill>
                            <a:latin typeface="Cambria Math" panose="02040503050406030204" pitchFamily="18" charset="0"/>
                          </a:rPr>
                          <m:t>2)</m:t>
                        </m:r>
                      </m:e>
                    </m:d>
                  </m:oMath>
                </a14:m>
                <a:r>
                  <a:rPr lang="en-GB" sz="2400" dirty="0"/>
                  <a:t>  </a:t>
                </a:r>
              </a:p>
              <a:p>
                <a:pPr marL="0" indent="0">
                  <a:buNone/>
                </a:pPr>
                <a:r>
                  <a:rPr lang="en-GB" sz="2400" dirty="0"/>
                  <a:t>(“a1 attacks a2, a2 attacks a1, a3 attacks a2”) </a:t>
                </a:r>
              </a:p>
              <a:p>
                <a:pPr marL="0" indent="0">
                  <a:buNone/>
                </a:pPr>
                <a:r>
                  <a:rPr lang="en-GB" sz="2400" dirty="0"/>
                  <a:t>can be represented as:</a:t>
                </a:r>
              </a:p>
              <a:p>
                <a:pPr marL="0" indent="0">
                  <a:buNone/>
                </a:pPr>
                <a:endParaRPr lang="en-GB" sz="2400" dirty="0"/>
              </a:p>
              <a:p>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6"/>
                <a:ext cx="8338456" cy="5363027"/>
              </a:xfrm>
              <a:blipFill>
                <a:blip r:embed="rId5"/>
                <a:stretch>
                  <a:fillRect l="-1096" t="-1593"/>
                </a:stretch>
              </a:blipFill>
            </p:spPr>
            <p:txBody>
              <a:bodyPr/>
              <a:lstStyle/>
              <a:p>
                <a:r>
                  <a:rPr lang="en-GB">
                    <a:noFill/>
                  </a:rPr>
                  <a:t> </a:t>
                </a:r>
              </a:p>
            </p:txBody>
          </p:sp>
        </mc:Fallback>
      </mc:AlternateContent>
      <p:sp>
        <p:nvSpPr>
          <p:cNvPr id="10" name="Oval 9"/>
          <p:cNvSpPr/>
          <p:nvPr/>
        </p:nvSpPr>
        <p:spPr>
          <a:xfrm>
            <a:off x="1624250" y="5393519"/>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1" name="Oval 10"/>
          <p:cNvSpPr/>
          <p:nvPr/>
        </p:nvSpPr>
        <p:spPr>
          <a:xfrm>
            <a:off x="4047893" y="5408270"/>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12" name="Oval 11"/>
          <p:cNvSpPr/>
          <p:nvPr/>
        </p:nvSpPr>
        <p:spPr>
          <a:xfrm>
            <a:off x="6619322" y="542302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cxnSp>
        <p:nvCxnSpPr>
          <p:cNvPr id="14" name="Straight Arrow Connector 13"/>
          <p:cNvCxnSpPr/>
          <p:nvPr/>
        </p:nvCxnSpPr>
        <p:spPr>
          <a:xfrm>
            <a:off x="4962579" y="5835976"/>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F43E5917-AD13-4804-8BFB-5F3BC452841F}"/>
              </a:ext>
            </a:extLst>
          </p:cNvPr>
          <p:cNvCxnSpPr>
            <a:cxnSpLocks/>
          </p:cNvCxnSpPr>
          <p:nvPr/>
        </p:nvCxnSpPr>
        <p:spPr>
          <a:xfrm>
            <a:off x="2435538" y="5653314"/>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C4B36C6-05A5-4EE1-B440-5BE9D087AE9D}"/>
              </a:ext>
            </a:extLst>
          </p:cNvPr>
          <p:cNvCxnSpPr>
            <a:cxnSpLocks/>
          </p:cNvCxnSpPr>
          <p:nvPr/>
        </p:nvCxnSpPr>
        <p:spPr>
          <a:xfrm flipH="1">
            <a:off x="2450160" y="5929062"/>
            <a:ext cx="1642122"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pic>
        <p:nvPicPr>
          <p:cNvPr id="5" name="Audio 4">
            <a:hlinkClick r:id="" action="ppaction://media"/>
            <a:extLst>
              <a:ext uri="{FF2B5EF4-FFF2-40B4-BE49-F238E27FC236}">
                <a16:creationId xmlns:a16="http://schemas.microsoft.com/office/drawing/2014/main" id="{D495921D-9598-40D8-9B66-4F168FD036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746054325"/>
      </p:ext>
    </p:extLst>
  </p:cSld>
  <p:clrMapOvr>
    <a:masterClrMapping/>
  </p:clrMapOvr>
  <mc:AlternateContent xmlns:mc="http://schemas.openxmlformats.org/markup-compatibility/2006">
    <mc:Choice xmlns:p14="http://schemas.microsoft.com/office/powerpoint/2010/main" Requires="p14">
      <p:transition spd="slow" p14:dur="2000" advTm="60975"/>
    </mc:Choice>
    <mc:Fallback>
      <p:transition spd="slow" advTm="60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Another example:  Example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6"/>
                <a:ext cx="8338456" cy="5363027"/>
              </a:xfrm>
            </p:spPr>
            <p:txBody>
              <a:bodyPr>
                <a:normAutofit/>
              </a:bodyPr>
              <a:lstStyle/>
              <a:p>
                <a:pPr marL="0" indent="0">
                  <a:buNone/>
                </a:pPr>
                <a14:m>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oMath>
                </a14:m>
                <a:r>
                  <a:rPr lang="en-GB" sz="2400" dirty="0"/>
                  <a:t> </a:t>
                </a:r>
              </a:p>
              <a:p>
                <a:pPr marL="0" indent="0">
                  <a:buNone/>
                </a:pPr>
                <a14:m>
                  <m:oMath xmlns:m="http://schemas.openxmlformats.org/officeDocument/2006/math">
                    <m:r>
                      <a:rPr lang="en-GB" sz="2400" b="0" i="1" smtClean="0">
                        <a:latin typeface="Cambria Math" panose="02040503050406030204" pitchFamily="18" charset="0"/>
                      </a:rPr>
                      <m:t>𝑅</m:t>
                    </m:r>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2, 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3</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4)</m:t>
                        </m:r>
                      </m:e>
                    </m:d>
                  </m:oMath>
                </a14:m>
                <a:r>
                  <a:rPr lang="en-GB" sz="2400" dirty="0"/>
                  <a:t> </a:t>
                </a:r>
              </a:p>
              <a:p>
                <a:pPr marL="0" indent="0">
                  <a:buNone/>
                </a:pPr>
                <a:endParaRPr lang="en-GB" sz="2400" dirty="0"/>
              </a:p>
              <a:p>
                <a:pPr marL="0" indent="0">
                  <a:buNone/>
                </a:pPr>
                <a:r>
                  <a:rPr lang="en-GB" sz="2400" dirty="0"/>
                  <a:t>Draw the graph that corresponds to this argumentation framework.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6"/>
                <a:ext cx="8338456" cy="5363027"/>
              </a:xfrm>
              <a:blipFill>
                <a:blip r:embed="rId5"/>
                <a:stretch>
                  <a:fillRect l="-1096" t="-11945" r="-3947"/>
                </a:stretch>
              </a:blipFill>
            </p:spPr>
            <p:txBody>
              <a:bodyPr/>
              <a:lstStyle/>
              <a:p>
                <a:r>
                  <a:rPr lang="en-GB">
                    <a:noFill/>
                  </a:rPr>
                  <a:t> </a:t>
                </a:r>
              </a:p>
            </p:txBody>
          </p:sp>
        </mc:Fallback>
      </mc:AlternateContent>
      <p:pic>
        <p:nvPicPr>
          <p:cNvPr id="5" name="Audio 4">
            <a:hlinkClick r:id="" action="ppaction://media"/>
            <a:extLst>
              <a:ext uri="{FF2B5EF4-FFF2-40B4-BE49-F238E27FC236}">
                <a16:creationId xmlns:a16="http://schemas.microsoft.com/office/drawing/2014/main" id="{037D0852-524A-43C1-84FA-EFF4B99543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363323184"/>
      </p:ext>
    </p:extLst>
  </p:cSld>
  <p:clrMapOvr>
    <a:masterClrMapping/>
  </p:clrMapOvr>
  <mc:AlternateContent xmlns:mc="http://schemas.openxmlformats.org/markup-compatibility/2006">
    <mc:Choice xmlns:p14="http://schemas.microsoft.com/office/powerpoint/2010/main" Requires="p14">
      <p:transition spd="slow" p14:dur="2000" advTm="122877"/>
    </mc:Choice>
    <mc:Fallback>
      <p:transition spd="slow" advTm="122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Example 2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6"/>
                <a:ext cx="8338456" cy="5363027"/>
              </a:xfrm>
            </p:spPr>
            <p:txBody>
              <a:bodyPr>
                <a:normAutofit/>
              </a:bodyPr>
              <a:lstStyle/>
              <a:p>
                <a:pPr marL="0" indent="0">
                  <a:buNone/>
                </a:pPr>
                <a14:m>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oMath>
                </a14:m>
                <a:r>
                  <a:rPr lang="en-GB" sz="2400" dirty="0"/>
                  <a:t> </a:t>
                </a:r>
              </a:p>
              <a:p>
                <a:pPr marL="0" indent="0">
                  <a:buNone/>
                </a:pPr>
                <a14:m>
                  <m:oMath xmlns:m="http://schemas.openxmlformats.org/officeDocument/2006/math">
                    <m:r>
                      <a:rPr lang="en-GB" sz="2400" b="0" i="1" smtClean="0">
                        <a:latin typeface="Cambria Math" panose="02040503050406030204" pitchFamily="18" charset="0"/>
                      </a:rPr>
                      <m:t>𝑅</m:t>
                    </m:r>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2, 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3</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4)</m:t>
                        </m:r>
                      </m:e>
                    </m:d>
                  </m:oMath>
                </a14:m>
                <a:r>
                  <a:rPr lang="en-GB" sz="2400" dirty="0"/>
                  <a:t> </a:t>
                </a:r>
              </a:p>
              <a:p>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6"/>
                <a:ext cx="8338456" cy="5363027"/>
              </a:xfrm>
              <a:blipFill rotWithShape="0">
                <a:blip r:embed="rId5" cstate="print"/>
                <a:stretch>
                  <a:fillRect l="-146" t="-11945" r="-3947"/>
                </a:stretch>
              </a:blipFill>
            </p:spPr>
            <p:txBody>
              <a:bodyPr/>
              <a:lstStyle/>
              <a:p>
                <a:r>
                  <a:rPr lang="en-GB">
                    <a:noFill/>
                  </a:rPr>
                  <a:t> </a:t>
                </a:r>
              </a:p>
            </p:txBody>
          </p:sp>
        </mc:Fallback>
      </mc:AlternateContent>
      <p:grpSp>
        <p:nvGrpSpPr>
          <p:cNvPr id="20" name="Group 19"/>
          <p:cNvGrpSpPr/>
          <p:nvPr/>
        </p:nvGrpSpPr>
        <p:grpSpPr>
          <a:xfrm>
            <a:off x="1582994" y="2399076"/>
            <a:ext cx="5791216" cy="3765636"/>
            <a:chOff x="1582994" y="2399076"/>
            <a:chExt cx="5791216" cy="3765636"/>
          </a:xfrm>
        </p:grpSpPr>
        <p:sp>
          <p:nvSpPr>
            <p:cNvPr id="5" name="Oval 4"/>
            <p:cNvSpPr/>
            <p:nvPr/>
          </p:nvSpPr>
          <p:spPr>
            <a:xfrm>
              <a:off x="1582994" y="380508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6" name="Oval 5"/>
            <p:cNvSpPr/>
            <p:nvPr/>
          </p:nvSpPr>
          <p:spPr>
            <a:xfrm>
              <a:off x="4065647" y="381983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sp>
          <p:nvSpPr>
            <p:cNvPr id="7" name="Oval 6"/>
            <p:cNvSpPr/>
            <p:nvPr/>
          </p:nvSpPr>
          <p:spPr>
            <a:xfrm>
              <a:off x="6548300" y="383458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a4</a:t>
              </a:r>
            </a:p>
          </p:txBody>
        </p:sp>
        <p:cxnSp>
          <p:nvCxnSpPr>
            <p:cNvPr id="9" name="Straight Arrow Connector 8"/>
            <p:cNvCxnSpPr/>
            <p:nvPr/>
          </p:nvCxnSpPr>
          <p:spPr>
            <a:xfrm>
              <a:off x="4891557" y="424753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sp>
          <p:nvSpPr>
            <p:cNvPr id="10" name="Oval 9"/>
            <p:cNvSpPr/>
            <p:nvPr/>
          </p:nvSpPr>
          <p:spPr>
            <a:xfrm>
              <a:off x="1582994" y="533880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1" name="Oval 10"/>
            <p:cNvSpPr/>
            <p:nvPr/>
          </p:nvSpPr>
          <p:spPr>
            <a:xfrm>
              <a:off x="1582994" y="2399076"/>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a5</a:t>
              </a:r>
            </a:p>
          </p:txBody>
        </p:sp>
        <p:cxnSp>
          <p:nvCxnSpPr>
            <p:cNvPr id="12" name="Straight Arrow Connector 11"/>
            <p:cNvCxnSpPr>
              <a:stCxn id="5" idx="4"/>
              <a:endCxn id="10" idx="0"/>
            </p:cNvCxnSpPr>
            <p:nvPr/>
          </p:nvCxnSpPr>
          <p:spPr>
            <a:xfrm>
              <a:off x="1995949" y="4630991"/>
              <a:ext cx="0" cy="70781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1" idx="4"/>
              <a:endCxn id="5" idx="0"/>
            </p:cNvCxnSpPr>
            <p:nvPr/>
          </p:nvCxnSpPr>
          <p:spPr>
            <a:xfrm>
              <a:off x="1995949" y="3224986"/>
              <a:ext cx="0" cy="580095"/>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9" name="Curved Connector 18"/>
            <p:cNvCxnSpPr>
              <a:stCxn id="7" idx="6"/>
              <a:endCxn id="7" idx="0"/>
            </p:cNvCxnSpPr>
            <p:nvPr/>
          </p:nvCxnSpPr>
          <p:spPr>
            <a:xfrm flipH="1" flipV="1">
              <a:off x="6961255" y="3834583"/>
              <a:ext cx="412955" cy="412955"/>
            </a:xfrm>
            <a:prstGeom prst="curvedConnector4">
              <a:avLst>
                <a:gd name="adj1" fmla="val -55357"/>
                <a:gd name="adj2" fmla="val 155357"/>
              </a:avLst>
            </a:prstGeom>
            <a:ln w="38100">
              <a:tailEnd type="triangle" w="lg" len="lg"/>
            </a:ln>
          </p:spPr>
          <p:style>
            <a:lnRef idx="3">
              <a:schemeClr val="dk1"/>
            </a:lnRef>
            <a:fillRef idx="0">
              <a:schemeClr val="dk1"/>
            </a:fillRef>
            <a:effectRef idx="2">
              <a:schemeClr val="dk1"/>
            </a:effectRef>
            <a:fontRef idx="minor">
              <a:schemeClr val="tx1"/>
            </a:fontRef>
          </p:style>
        </p:cxnSp>
      </p:grpSp>
      <p:cxnSp>
        <p:nvCxnSpPr>
          <p:cNvPr id="16" name="Straight Arrow Connector 15">
            <a:extLst>
              <a:ext uri="{FF2B5EF4-FFF2-40B4-BE49-F238E27FC236}">
                <a16:creationId xmlns:a16="http://schemas.microsoft.com/office/drawing/2014/main" id="{44328157-9D4A-4698-A1B9-4CDFC304E15A}"/>
              </a:ext>
            </a:extLst>
          </p:cNvPr>
          <p:cNvCxnSpPr>
            <a:cxnSpLocks/>
          </p:cNvCxnSpPr>
          <p:nvPr/>
        </p:nvCxnSpPr>
        <p:spPr>
          <a:xfrm>
            <a:off x="2408904" y="407308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C50C6E0F-3006-4F1B-ADEC-AF1412206BAF}"/>
              </a:ext>
            </a:extLst>
          </p:cNvPr>
          <p:cNvCxnSpPr>
            <a:cxnSpLocks/>
          </p:cNvCxnSpPr>
          <p:nvPr/>
        </p:nvCxnSpPr>
        <p:spPr>
          <a:xfrm flipH="1">
            <a:off x="2423526" y="4348836"/>
            <a:ext cx="1642122"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pic>
        <p:nvPicPr>
          <p:cNvPr id="8" name="Audio 7">
            <a:hlinkClick r:id="" action="ppaction://media"/>
            <a:extLst>
              <a:ext uri="{FF2B5EF4-FFF2-40B4-BE49-F238E27FC236}">
                <a16:creationId xmlns:a16="http://schemas.microsoft.com/office/drawing/2014/main" id="{EF9BB6E6-C866-41C6-B05C-D9F99D0A5F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12321476"/>
      </p:ext>
    </p:extLst>
  </p:cSld>
  <p:clrMapOvr>
    <a:masterClrMapping/>
  </p:clrMapOvr>
  <mc:AlternateContent xmlns:mc="http://schemas.openxmlformats.org/markup-compatibility/2006">
    <mc:Choice xmlns:p14="http://schemas.microsoft.com/office/powerpoint/2010/main" Requires="p14">
      <p:transition spd="slow" p14:dur="2000" advTm="124397"/>
    </mc:Choice>
    <mc:Fallback>
      <p:transition spd="slow" advTm="124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Argumentation semantics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 semantics for something is a “meaning” for it.</a:t>
                </a:r>
              </a:p>
              <a:p>
                <a:pPr marL="0" indent="0">
                  <a:buNone/>
                </a:pPr>
                <a:r>
                  <a:rPr lang="en-GB" sz="2400" dirty="0"/>
                  <a:t>An argumentation framework </a:t>
                </a:r>
                <a14:m>
                  <m:oMath xmlns:m="http://schemas.openxmlformats.org/officeDocument/2006/math">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𝑆</m:t>
                        </m:r>
                        <m:r>
                          <a:rPr lang="en-GB" sz="2400" i="1">
                            <a:latin typeface="Cambria Math" panose="02040503050406030204" pitchFamily="18" charset="0"/>
                          </a:rPr>
                          <m:t>, </m:t>
                        </m:r>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𝑅</m:t>
                            </m:r>
                          </m:e>
                        </m:d>
                      </m:e>
                    </m:d>
                  </m:oMath>
                </a14:m>
                <a:r>
                  <a:rPr lang="en-GB" sz="2400" dirty="0"/>
                  <a:t> can be given semantics in different ways. The idea is to analyse what sets of arguments we can reasonably accept given the attack relation. </a:t>
                </a:r>
              </a:p>
              <a:p>
                <a:pPr marL="0" indent="0">
                  <a:buNone/>
                </a:pPr>
                <a:endParaRPr lang="en-GB" sz="2400" dirty="0"/>
              </a:p>
              <a:p>
                <a:pPr marL="0" indent="0">
                  <a:buNone/>
                </a:pPr>
                <a:r>
                  <a:rPr lang="en-GB" sz="2400" dirty="0"/>
                  <a:t>The semantics can be defined through different approaches:</a:t>
                </a:r>
              </a:p>
              <a:p>
                <a:r>
                  <a:rPr lang="en-GB" sz="2400" dirty="0"/>
                  <a:t>Via </a:t>
                </a:r>
                <a:r>
                  <a:rPr lang="en-GB" sz="2400" b="1" dirty="0">
                    <a:solidFill>
                      <a:srgbClr val="FF0000"/>
                    </a:solidFill>
                  </a:rPr>
                  <a:t>extensions</a:t>
                </a:r>
                <a:r>
                  <a:rPr lang="en-GB" sz="2400" dirty="0"/>
                  <a:t> (subsets of </a:t>
                </a:r>
                <a14:m>
                  <m:oMath xmlns:m="http://schemas.openxmlformats.org/officeDocument/2006/math">
                    <m:r>
                      <a:rPr lang="en-GB" sz="2400" i="1">
                        <a:latin typeface="Cambria Math" panose="02040503050406030204" pitchFamily="18" charset="0"/>
                      </a:rPr>
                      <m:t>𝑆</m:t>
                    </m:r>
                  </m:oMath>
                </a14:m>
                <a:r>
                  <a:rPr lang="en-GB" sz="2400" dirty="0"/>
                  <a:t> with special properties)</a:t>
                </a:r>
              </a:p>
              <a:p>
                <a:r>
                  <a:rPr lang="en-GB" sz="2400" dirty="0"/>
                  <a:t>Via </a:t>
                </a:r>
                <a:r>
                  <a:rPr lang="en-GB" sz="2400" b="1" dirty="0">
                    <a:solidFill>
                      <a:srgbClr val="FF0000"/>
                    </a:solidFill>
                  </a:rPr>
                  <a:t>labels</a:t>
                </a:r>
                <a:r>
                  <a:rPr lang="en-GB" sz="2400" dirty="0"/>
                  <a:t> (labelling functions on </a:t>
                </a:r>
                <a14:m>
                  <m:oMath xmlns:m="http://schemas.openxmlformats.org/officeDocument/2006/math">
                    <m:r>
                      <a:rPr lang="en-GB" sz="2400" i="1">
                        <a:latin typeface="Cambria Math" panose="02040503050406030204" pitchFamily="18" charset="0"/>
                      </a:rPr>
                      <m:t>𝑆</m:t>
                    </m:r>
                  </m:oMath>
                </a14:m>
                <a:r>
                  <a:rPr lang="en-GB" sz="2400" dirty="0"/>
                  <a:t> with special properties)</a:t>
                </a:r>
              </a:p>
              <a:p>
                <a:r>
                  <a:rPr lang="en-GB" sz="2400" dirty="0"/>
                  <a:t>Via </a:t>
                </a:r>
                <a:r>
                  <a:rPr lang="en-GB" sz="2400" b="1" dirty="0">
                    <a:solidFill>
                      <a:srgbClr val="FF0000"/>
                    </a:solidFill>
                  </a:rPr>
                  <a:t>equations</a:t>
                </a:r>
                <a:r>
                  <a:rPr lang="en-GB" sz="2400" dirty="0"/>
                  <a:t> (solutions to a system of equations describing the interactions in the argumentation framework </a:t>
                </a:r>
                <a14:m>
                  <m:oMath xmlns:m="http://schemas.openxmlformats.org/officeDocument/2006/math">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𝑆</m:t>
                        </m:r>
                        <m:r>
                          <a:rPr lang="en-GB" sz="2400" i="1">
                            <a:latin typeface="Cambria Math" panose="02040503050406030204" pitchFamily="18" charset="0"/>
                          </a:rPr>
                          <m:t>, </m:t>
                        </m:r>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𝑅</m:t>
                            </m:r>
                          </m:e>
                        </m:d>
                      </m:e>
                    </m:d>
                  </m:oMath>
                </a14:m>
                <a:r>
                  <a:rPr lang="en-GB" sz="2400" dirty="0"/>
                  <a:t>)</a:t>
                </a:r>
              </a:p>
              <a:p>
                <a:endParaRPr lang="en-GB" sz="2400" dirty="0"/>
              </a:p>
              <a:p>
                <a:pPr marL="0" indent="0">
                  <a:buNone/>
                </a:pPr>
                <a:r>
                  <a:rPr lang="en-GB" sz="2400" dirty="0"/>
                  <a:t>We will only look at extensions.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6"/>
                <a:ext cx="8338456" cy="5363027"/>
              </a:xfrm>
              <a:blipFill>
                <a:blip r:embed="rId5"/>
                <a:stretch>
                  <a:fillRect l="-1096" t="-3413" r="-1754"/>
                </a:stretch>
              </a:blipFill>
            </p:spPr>
            <p:txBody>
              <a:bodyPr/>
              <a:lstStyle/>
              <a:p>
                <a:r>
                  <a:rPr lang="en-GB">
                    <a:noFill/>
                  </a:rPr>
                  <a:t> </a:t>
                </a:r>
              </a:p>
            </p:txBody>
          </p:sp>
        </mc:Fallback>
      </mc:AlternateContent>
      <p:pic>
        <p:nvPicPr>
          <p:cNvPr id="5" name="Audio 4">
            <a:hlinkClick r:id="" action="ppaction://media"/>
            <a:extLst>
              <a:ext uri="{FF2B5EF4-FFF2-40B4-BE49-F238E27FC236}">
                <a16:creationId xmlns:a16="http://schemas.microsoft.com/office/drawing/2014/main" id="{1203F0C9-FC38-4EE9-A752-172F0F809C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917213677"/>
      </p:ext>
    </p:extLst>
  </p:cSld>
  <p:clrMapOvr>
    <a:masterClrMapping/>
  </p:clrMapOvr>
  <mc:AlternateContent xmlns:mc="http://schemas.openxmlformats.org/markup-compatibility/2006">
    <mc:Choice xmlns:p14="http://schemas.microsoft.com/office/powerpoint/2010/main" Requires="p14">
      <p:transition spd="slow" p14:dur="2000" advTm="203820"/>
    </mc:Choice>
    <mc:Fallback>
      <p:transition spd="slow" advTm="203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Extension-based semantics</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 subset of the set of arguments with special properties is defined as:</a:t>
            </a:r>
          </a:p>
          <a:p>
            <a:r>
              <a:rPr lang="en-GB" sz="2400" dirty="0"/>
              <a:t>An </a:t>
            </a:r>
            <a:r>
              <a:rPr lang="en-GB" sz="2400" b="1" dirty="0">
                <a:solidFill>
                  <a:srgbClr val="FF0000"/>
                </a:solidFill>
              </a:rPr>
              <a:t>extension</a:t>
            </a:r>
            <a:r>
              <a:rPr lang="en-GB" sz="2400" dirty="0"/>
              <a:t> is a set of arguments that are jointly “acceptable”.</a:t>
            </a:r>
          </a:p>
          <a:p>
            <a:r>
              <a:rPr lang="en-GB" sz="2400" dirty="0"/>
              <a:t>Arguments are justified according to their status in these extensions.</a:t>
            </a:r>
          </a:p>
          <a:p>
            <a:pPr marL="0" indent="0">
              <a:buNone/>
            </a:pPr>
            <a:endParaRPr lang="en-GB" sz="2400" dirty="0"/>
          </a:p>
          <a:p>
            <a:pPr marL="0" indent="0">
              <a:buNone/>
            </a:pPr>
            <a:r>
              <a:rPr lang="en-GB" sz="2400" i="1" dirty="0"/>
              <a:t>The basic intuition here is that we can have a subset of arguments which jointly support (or defend) one another.    </a:t>
            </a:r>
          </a:p>
          <a:p>
            <a:pPr marL="0" indent="0">
              <a:buNone/>
            </a:pPr>
            <a:r>
              <a:rPr lang="en-GB" sz="2400" dirty="0"/>
              <a:t>	- </a:t>
            </a:r>
            <a:r>
              <a:rPr lang="en-GB" sz="2400" dirty="0" err="1"/>
              <a:t>eg</a:t>
            </a:r>
            <a:r>
              <a:rPr lang="en-GB" sz="2400" dirty="0"/>
              <a:t>, All the arguments on one side of a debate </a:t>
            </a:r>
          </a:p>
          <a:p>
            <a:pPr marL="0" indent="0">
              <a:buNone/>
            </a:pPr>
            <a:r>
              <a:rPr lang="en-GB" sz="2400" dirty="0"/>
              <a:t>	(for instance: The PRO arguments or the CON arguments). </a:t>
            </a:r>
          </a:p>
          <a:p>
            <a:pPr marL="0" indent="0">
              <a:buNone/>
            </a:pPr>
            <a:endParaRPr lang="en-GB" sz="2400" dirty="0"/>
          </a:p>
          <a:p>
            <a:endParaRPr lang="en-GB" sz="2400" dirty="0"/>
          </a:p>
          <a:p>
            <a:pPr marL="0" indent="0">
              <a:buNone/>
            </a:pPr>
            <a:endParaRPr lang="en-GB" sz="2400" dirty="0"/>
          </a:p>
        </p:txBody>
      </p:sp>
      <p:pic>
        <p:nvPicPr>
          <p:cNvPr id="5" name="Audio 4">
            <a:hlinkClick r:id="" action="ppaction://media"/>
            <a:extLst>
              <a:ext uri="{FF2B5EF4-FFF2-40B4-BE49-F238E27FC236}">
                <a16:creationId xmlns:a16="http://schemas.microsoft.com/office/drawing/2014/main" id="{8C1AD9EC-B04A-4F5F-BAF3-ACA784D6F2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57657060"/>
      </p:ext>
    </p:extLst>
  </p:cSld>
  <p:clrMapOvr>
    <a:masterClrMapping/>
  </p:clrMapOvr>
  <mc:AlternateContent xmlns:mc="http://schemas.openxmlformats.org/markup-compatibility/2006">
    <mc:Choice xmlns:p14="http://schemas.microsoft.com/office/powerpoint/2010/main" Requires="p14">
      <p:transition spd="slow" p14:dur="2000" advTm="153838"/>
    </mc:Choice>
    <mc:Fallback>
      <p:transition spd="slow" advTm="153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Extension-based semantics</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 subset of the set of arguments with special properties is defined as:</a:t>
            </a:r>
          </a:p>
          <a:p>
            <a:r>
              <a:rPr lang="en-GB" sz="2400" dirty="0"/>
              <a:t>An </a:t>
            </a:r>
            <a:r>
              <a:rPr lang="en-GB" sz="2400" b="1" dirty="0">
                <a:solidFill>
                  <a:srgbClr val="FF0000"/>
                </a:solidFill>
              </a:rPr>
              <a:t>extension </a:t>
            </a:r>
            <a:r>
              <a:rPr lang="en-GB" sz="2400" dirty="0"/>
              <a:t>is a set of arguments that are jointly “acceptable”</a:t>
            </a:r>
          </a:p>
          <a:p>
            <a:r>
              <a:rPr lang="en-GB" sz="2400" dirty="0"/>
              <a:t>Arguments are justified according to their status in these extensions.</a:t>
            </a:r>
          </a:p>
          <a:p>
            <a:pPr marL="0" indent="0">
              <a:buNone/>
            </a:pPr>
            <a:r>
              <a:rPr lang="en-GB" sz="2400" dirty="0"/>
              <a:t>Consider Example 1:  </a:t>
            </a:r>
          </a:p>
          <a:p>
            <a:endParaRPr lang="en-GB" sz="2400" dirty="0"/>
          </a:p>
          <a:p>
            <a:pPr marL="0" indent="0">
              <a:buNone/>
            </a:pPr>
            <a:endParaRPr lang="en-GB" sz="2400" dirty="0"/>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0766" y="4013373"/>
            <a:ext cx="466888" cy="534350"/>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612201" y="4237707"/>
            <a:ext cx="416775" cy="31001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9869" y="4116613"/>
            <a:ext cx="466888" cy="534350"/>
          </a:xfrm>
          <a:prstGeom prst="rect">
            <a:avLst/>
          </a:prstGeom>
        </p:spPr>
      </p:pic>
      <p:sp>
        <p:nvSpPr>
          <p:cNvPr id="8" name="Oval 7"/>
          <p:cNvSpPr/>
          <p:nvPr/>
        </p:nvSpPr>
        <p:spPr>
          <a:xfrm>
            <a:off x="1582994" y="462116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9" name="Oval 8"/>
          <p:cNvSpPr/>
          <p:nvPr/>
        </p:nvSpPr>
        <p:spPr>
          <a:xfrm>
            <a:off x="4065647" y="463591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10" name="Oval 9"/>
          <p:cNvSpPr/>
          <p:nvPr/>
        </p:nvSpPr>
        <p:spPr>
          <a:xfrm>
            <a:off x="6548300" y="465066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cxnSp>
        <p:nvCxnSpPr>
          <p:cNvPr id="12" name="Straight Arrow Connector 11"/>
          <p:cNvCxnSpPr/>
          <p:nvPr/>
        </p:nvCxnSpPr>
        <p:spPr>
          <a:xfrm>
            <a:off x="4891557" y="506361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C16AD21-38C0-4A65-9BDD-4B5F0F7D40D8}"/>
              </a:ext>
            </a:extLst>
          </p:cNvPr>
          <p:cNvCxnSpPr>
            <a:cxnSpLocks/>
          </p:cNvCxnSpPr>
          <p:nvPr/>
        </p:nvCxnSpPr>
        <p:spPr>
          <a:xfrm>
            <a:off x="2408904" y="4941011"/>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1C08354C-AD1F-4DD1-9D1B-4E1B41F487D4}"/>
              </a:ext>
            </a:extLst>
          </p:cNvPr>
          <p:cNvCxnSpPr>
            <a:cxnSpLocks/>
          </p:cNvCxnSpPr>
          <p:nvPr/>
        </p:nvCxnSpPr>
        <p:spPr>
          <a:xfrm flipH="1">
            <a:off x="2423526" y="5216759"/>
            <a:ext cx="1642122"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pic>
        <p:nvPicPr>
          <p:cNvPr id="11" name="Audio 10">
            <a:hlinkClick r:id="" action="ppaction://media"/>
            <a:extLst>
              <a:ext uri="{FF2B5EF4-FFF2-40B4-BE49-F238E27FC236}">
                <a16:creationId xmlns:a16="http://schemas.microsoft.com/office/drawing/2014/main" id="{B9CEE9BE-5BC5-49EA-807B-217F5E2ECBC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474039106"/>
      </p:ext>
    </p:extLst>
  </p:cSld>
  <p:clrMapOvr>
    <a:masterClrMapping/>
  </p:clrMapOvr>
  <mc:AlternateContent xmlns:mc="http://schemas.openxmlformats.org/markup-compatibility/2006">
    <mc:Choice xmlns:p14="http://schemas.microsoft.com/office/powerpoint/2010/main" Requires="p14">
      <p:transition spd="slow" p14:dur="2000" advTm="58365"/>
    </mc:Choice>
    <mc:Fallback>
      <p:transition spd="slow" advTm="58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This Week (Lecture 8): Argumentation Theory</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solidFill>
                  <a:srgbClr val="FF0000"/>
                </a:solidFill>
              </a:rPr>
              <a:t>Part A</a:t>
            </a:r>
          </a:p>
          <a:p>
            <a:r>
              <a:rPr lang="en-GB" sz="2400" dirty="0"/>
              <a:t>Introduction</a:t>
            </a:r>
          </a:p>
          <a:p>
            <a:r>
              <a:rPr lang="en-GB" sz="2400" dirty="0"/>
              <a:t>Abstract argumentation</a:t>
            </a:r>
          </a:p>
          <a:p>
            <a:r>
              <a:rPr lang="en-GB" sz="2400" dirty="0"/>
              <a:t>Extension-based semantics</a:t>
            </a:r>
          </a:p>
          <a:p>
            <a:endParaRPr lang="en-GB" sz="2400" dirty="0"/>
          </a:p>
          <a:p>
            <a:pPr marL="0" indent="0">
              <a:buNone/>
            </a:pPr>
            <a:r>
              <a:rPr lang="en-GB" sz="2400" dirty="0">
                <a:solidFill>
                  <a:srgbClr val="FF0000"/>
                </a:solidFill>
              </a:rPr>
              <a:t>Part B</a:t>
            </a:r>
          </a:p>
          <a:p>
            <a:r>
              <a:rPr lang="en-GB" sz="2400" dirty="0"/>
              <a:t>Complete semantics</a:t>
            </a:r>
          </a:p>
          <a:p>
            <a:r>
              <a:rPr lang="en-GB" sz="2400" dirty="0"/>
              <a:t>Grounded semantics</a:t>
            </a:r>
          </a:p>
          <a:p>
            <a:r>
              <a:rPr lang="en-GB" sz="2400" dirty="0"/>
              <a:t>Preferred semantics</a:t>
            </a:r>
          </a:p>
          <a:p>
            <a:r>
              <a:rPr lang="en-GB" sz="2400" dirty="0"/>
              <a:t>Stable semantics</a:t>
            </a:r>
          </a:p>
          <a:p>
            <a:r>
              <a:rPr lang="en-GB" sz="2400" dirty="0"/>
              <a:t>Argument acceptance</a:t>
            </a:r>
            <a:endParaRPr lang="en-GB" dirty="0"/>
          </a:p>
        </p:txBody>
      </p:sp>
      <p:pic>
        <p:nvPicPr>
          <p:cNvPr id="5" name="Audio 4">
            <a:hlinkClick r:id="" action="ppaction://media"/>
            <a:extLst>
              <a:ext uri="{FF2B5EF4-FFF2-40B4-BE49-F238E27FC236}">
                <a16:creationId xmlns:a16="http://schemas.microsoft.com/office/drawing/2014/main" id="{9DE91214-7FAA-490D-9768-C93C12ED05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409454098"/>
      </p:ext>
    </p:extLst>
  </p:cSld>
  <p:clrMapOvr>
    <a:masterClrMapping/>
  </p:clrMapOvr>
  <mc:AlternateContent xmlns:mc="http://schemas.openxmlformats.org/markup-compatibility/2006">
    <mc:Choice xmlns:p14="http://schemas.microsoft.com/office/powerpoint/2010/main" Requires="p14">
      <p:transition spd="slow" p14:dur="2000" advTm="21123"/>
    </mc:Choice>
    <mc:Fallback>
      <p:transition spd="slow" advTm="2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Jointly acceptable arguments:</a:t>
            </a:r>
          </a:p>
        </p:txBody>
      </p:sp>
      <p:sp>
        <p:nvSpPr>
          <p:cNvPr id="3" name="Content Placeholder 2"/>
          <p:cNvSpPr>
            <a:spLocks noGrp="1"/>
          </p:cNvSpPr>
          <p:nvPr>
            <p:ph idx="1"/>
          </p:nvPr>
        </p:nvSpPr>
        <p:spPr>
          <a:xfrm>
            <a:off x="420915" y="1204686"/>
            <a:ext cx="8338456" cy="5363027"/>
          </a:xfrm>
        </p:spPr>
        <p:txBody>
          <a:bodyPr>
            <a:normAutofit lnSpcReduction="10000"/>
          </a:bodyPr>
          <a:lstStyle/>
          <a:p>
            <a:pPr marL="0" indent="0">
              <a:buNone/>
            </a:pPr>
            <a:r>
              <a:rPr lang="en-GB" sz="2400" dirty="0"/>
              <a:t>	a1	We should go to the park for a picnic, that will be 		the cheapest option.</a:t>
            </a:r>
          </a:p>
          <a:p>
            <a:pPr marL="0" indent="0">
              <a:buNone/>
            </a:pPr>
            <a:r>
              <a:rPr lang="en-GB" sz="2400" dirty="0"/>
              <a:t>	a2	But I’m cold today, we should go to the cafe 			instead.</a:t>
            </a:r>
          </a:p>
          <a:p>
            <a:pPr marL="0" indent="0">
              <a:buNone/>
            </a:pPr>
            <a:r>
              <a:rPr lang="en-GB" sz="2400" dirty="0"/>
              <a:t>	a3	You won’t be cold this afternoon, the forecast says 		it’s going to be really hot.</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We might consider the set comprising the two arguments {a1, a3} as </a:t>
            </a:r>
            <a:r>
              <a:rPr lang="en-GB" sz="2400" b="1" i="1" dirty="0"/>
              <a:t>jointly acceptable</a:t>
            </a:r>
            <a:r>
              <a:rPr lang="en-GB" sz="2400" dirty="0"/>
              <a:t>. </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0766" y="4013373"/>
            <a:ext cx="466888" cy="53435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612201" y="4237707"/>
            <a:ext cx="416775" cy="31001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9869" y="4116613"/>
            <a:ext cx="466888" cy="534350"/>
          </a:xfrm>
          <a:prstGeom prst="rect">
            <a:avLst/>
          </a:prstGeom>
        </p:spPr>
      </p:pic>
      <p:sp>
        <p:nvSpPr>
          <p:cNvPr id="14" name="Oval 13"/>
          <p:cNvSpPr/>
          <p:nvPr/>
        </p:nvSpPr>
        <p:spPr>
          <a:xfrm>
            <a:off x="1582994" y="462116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5" name="Oval 14"/>
          <p:cNvSpPr/>
          <p:nvPr/>
        </p:nvSpPr>
        <p:spPr>
          <a:xfrm>
            <a:off x="4065647" y="463591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16" name="Oval 15"/>
          <p:cNvSpPr/>
          <p:nvPr/>
        </p:nvSpPr>
        <p:spPr>
          <a:xfrm>
            <a:off x="6548300" y="465066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cxnSp>
        <p:nvCxnSpPr>
          <p:cNvPr id="18" name="Straight Arrow Connector 17"/>
          <p:cNvCxnSpPr/>
          <p:nvPr/>
        </p:nvCxnSpPr>
        <p:spPr>
          <a:xfrm>
            <a:off x="4891557" y="506361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B79934EB-47EC-4F4D-93CA-F3074CE86204}"/>
              </a:ext>
            </a:extLst>
          </p:cNvPr>
          <p:cNvCxnSpPr/>
          <p:nvPr/>
        </p:nvCxnSpPr>
        <p:spPr>
          <a:xfrm>
            <a:off x="2408904" y="4925077"/>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AB28371-3907-46D5-9E9E-578047C93740}"/>
              </a:ext>
            </a:extLst>
          </p:cNvPr>
          <p:cNvCxnSpPr>
            <a:cxnSpLocks/>
          </p:cNvCxnSpPr>
          <p:nvPr/>
        </p:nvCxnSpPr>
        <p:spPr>
          <a:xfrm flipH="1">
            <a:off x="2379138" y="5200825"/>
            <a:ext cx="1686509"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pic>
        <p:nvPicPr>
          <p:cNvPr id="5" name="Audio 4">
            <a:hlinkClick r:id="" action="ppaction://media"/>
            <a:extLst>
              <a:ext uri="{FF2B5EF4-FFF2-40B4-BE49-F238E27FC236}">
                <a16:creationId xmlns:a16="http://schemas.microsoft.com/office/drawing/2014/main" id="{9566503C-14AA-4C6E-8BFC-3D58B467D54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417977458"/>
      </p:ext>
    </p:extLst>
  </p:cSld>
  <p:clrMapOvr>
    <a:masterClrMapping/>
  </p:clrMapOvr>
  <mc:AlternateContent xmlns:mc="http://schemas.openxmlformats.org/markup-compatibility/2006">
    <mc:Choice xmlns:p14="http://schemas.microsoft.com/office/powerpoint/2010/main" Requires="p14">
      <p:transition spd="slow" p14:dur="2000" advTm="49061"/>
    </mc:Choice>
    <mc:Fallback>
      <p:transition spd="slow" advTm="49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Extension-based semantics</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 subset of the set of arguments with special properties is defined as:</a:t>
            </a:r>
          </a:p>
          <a:p>
            <a:r>
              <a:rPr lang="en-GB" sz="2400" dirty="0"/>
              <a:t>An </a:t>
            </a:r>
            <a:r>
              <a:rPr lang="en-GB" sz="2400" b="1" dirty="0">
                <a:solidFill>
                  <a:srgbClr val="FF0000"/>
                </a:solidFill>
              </a:rPr>
              <a:t>extension </a:t>
            </a:r>
            <a:r>
              <a:rPr lang="en-GB" sz="2400" dirty="0"/>
              <a:t>is a set of arguments that are jointly “acceptable”.</a:t>
            </a:r>
          </a:p>
          <a:p>
            <a:r>
              <a:rPr lang="en-GB" sz="2400" dirty="0"/>
              <a:t>Arguments are justified according to their status in these extensions.</a:t>
            </a:r>
          </a:p>
          <a:p>
            <a:endParaRPr lang="en-GB" sz="2400" dirty="0"/>
          </a:p>
          <a:p>
            <a:pPr marL="0" indent="0">
              <a:buNone/>
            </a:pPr>
            <a:r>
              <a:rPr lang="en-GB" sz="2400" dirty="0"/>
              <a:t>Before we can formally introduce extensions, we need to present some concepts.</a:t>
            </a:r>
          </a:p>
          <a:p>
            <a:endParaRPr lang="en-GB" sz="2400" dirty="0"/>
          </a:p>
        </p:txBody>
      </p:sp>
      <p:pic>
        <p:nvPicPr>
          <p:cNvPr id="5" name="Audio 4">
            <a:hlinkClick r:id="" action="ppaction://media"/>
            <a:extLst>
              <a:ext uri="{FF2B5EF4-FFF2-40B4-BE49-F238E27FC236}">
                <a16:creationId xmlns:a16="http://schemas.microsoft.com/office/drawing/2014/main" id="{12C534AE-77E3-4847-B7DC-67A5FE6377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745617506"/>
      </p:ext>
    </p:extLst>
  </p:cSld>
  <p:clrMapOvr>
    <a:masterClrMapping/>
  </p:clrMapOvr>
  <mc:AlternateContent xmlns:mc="http://schemas.openxmlformats.org/markup-compatibility/2006">
    <mc:Choice xmlns:p14="http://schemas.microsoft.com/office/powerpoint/2010/main" Requires="p14">
      <p:transition spd="slow" p14:dur="2000" advTm="76839"/>
    </mc:Choice>
    <mc:Fallback>
      <p:transition spd="slow" advTm="76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Conflict-free subsets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6"/>
                <a:ext cx="8338456" cy="4079925"/>
              </a:xfrm>
            </p:spPr>
            <p:txBody>
              <a:bodyPr>
                <a:normAutofit/>
              </a:bodyPr>
              <a:lstStyle/>
              <a:p>
                <a:pPr marL="0" indent="0">
                  <a:buNone/>
                </a:pPr>
                <a:r>
                  <a:rPr lang="en-GB" sz="2400" dirty="0"/>
                  <a:t>A subset </a:t>
                </a:r>
                <a14:m>
                  <m:oMath xmlns:m="http://schemas.openxmlformats.org/officeDocument/2006/math">
                    <m:r>
                      <a:rPr lang="en-GB" sz="2400" b="0" i="1" smtClean="0">
                        <a:latin typeface="Cambria Math" panose="02040503050406030204" pitchFamily="18" charset="0"/>
                      </a:rPr>
                      <m:t>𝑇</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𝑆</m:t>
                    </m:r>
                  </m:oMath>
                </a14:m>
                <a:r>
                  <a:rPr lang="en-GB" sz="2400" dirty="0"/>
                  <a:t> of the set of arguments is called </a:t>
                </a:r>
                <a:r>
                  <a:rPr lang="en-GB" sz="2400" b="1" dirty="0">
                    <a:solidFill>
                      <a:srgbClr val="FF0000"/>
                    </a:solidFill>
                  </a:rPr>
                  <a:t>conflict-free</a:t>
                </a:r>
                <a:r>
                  <a:rPr lang="en-GB" sz="2400" dirty="0"/>
                  <a:t> if and only if there are no arguments in </a:t>
                </a:r>
                <a14:m>
                  <m:oMath xmlns:m="http://schemas.openxmlformats.org/officeDocument/2006/math">
                    <m:r>
                      <a:rPr lang="en-GB" sz="2400" i="1">
                        <a:latin typeface="Cambria Math" panose="02040503050406030204" pitchFamily="18" charset="0"/>
                      </a:rPr>
                      <m:t>𝑇</m:t>
                    </m:r>
                  </m:oMath>
                </a14:m>
                <a:r>
                  <a:rPr lang="en-GB" sz="2400" dirty="0"/>
                  <a:t> that attack each other. </a:t>
                </a:r>
              </a:p>
              <a:p>
                <a:pPr marL="0" indent="0">
                  <a:buNone/>
                </a:pPr>
                <a:endParaRPr lang="en-GB" sz="2400" dirty="0"/>
              </a:p>
              <a:p>
                <a:pPr marL="0" indent="0">
                  <a:buNone/>
                </a:pPr>
                <a:r>
                  <a:rPr lang="en-GB" sz="2400" dirty="0"/>
                  <a:t>For all </a:t>
                </a:r>
                <a14:m>
                  <m:oMath xmlns:m="http://schemas.openxmlformats.org/officeDocument/2006/math">
                    <m:r>
                      <a:rPr lang="en-GB" sz="2400" b="0" i="1" smtClean="0">
                        <a:latin typeface="Cambria Math" panose="02040503050406030204" pitchFamily="18" charset="0"/>
                      </a:rPr>
                      <m:t>𝑎</m:t>
                    </m:r>
                    <m:r>
                      <a:rPr lang="en-GB" sz="2400" b="0" i="1" smtClean="0">
                        <a:latin typeface="Cambria Math" panose="02040503050406030204" pitchFamily="18" charset="0"/>
                      </a:rPr>
                      <m:t>, </m:t>
                    </m:r>
                    <m:r>
                      <a:rPr lang="en-GB" sz="2400" b="0" i="1" smtClean="0">
                        <a:latin typeface="Cambria Math" panose="02040503050406030204" pitchFamily="18" charset="0"/>
                      </a:rPr>
                      <m:t>𝑏</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𝑇</m:t>
                    </m:r>
                  </m:oMath>
                </a14:m>
                <a:r>
                  <a:rPr lang="en-GB" sz="2400" dirty="0"/>
                  <a:t>, the relationship </a:t>
                </a:r>
                <a14:m>
                  <m:oMath xmlns:m="http://schemas.openxmlformats.org/officeDocument/2006/math">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 </m:t>
                        </m:r>
                        <m:r>
                          <a:rPr lang="en-GB" sz="2400" b="0" i="1" smtClean="0">
                            <a:latin typeface="Cambria Math" panose="02040503050406030204" pitchFamily="18" charset="0"/>
                          </a:rPr>
                          <m:t>𝑏</m:t>
                        </m:r>
                      </m:e>
                    </m:d>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𝑅</m:t>
                    </m:r>
                    <m:r>
                      <a:rPr lang="en-GB" sz="2400" b="0" i="1" smtClean="0">
                        <a:latin typeface="Cambria Math" panose="02040503050406030204" pitchFamily="18" charset="0"/>
                        <a:ea typeface="Cambria Math" panose="02040503050406030204" pitchFamily="18" charset="0"/>
                      </a:rPr>
                      <m:t> </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the</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set</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of</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attacks</m:t>
                        </m:r>
                      </m:e>
                    </m:d>
                    <m:r>
                      <a:rPr lang="en-GB" sz="2400" b="0" i="0" smtClean="0">
                        <a:latin typeface="Cambria Math" panose="02040503050406030204" pitchFamily="18" charset="0"/>
                        <a:ea typeface="Cambria Math" panose="02040503050406030204" pitchFamily="18" charset="0"/>
                      </a:rPr>
                      <m:t>.</m:t>
                    </m:r>
                  </m:oMath>
                </a14:m>
                <a:endParaRPr lang="en-GB" sz="2400" dirty="0"/>
              </a:p>
              <a:p>
                <a:pPr marL="0" indent="0">
                  <a:buNone/>
                </a:pPr>
                <a:endParaRPr lang="en-GB" sz="2400" dirty="0"/>
              </a:p>
              <a:p>
                <a:pPr marL="0" indent="0">
                  <a:buNone/>
                </a:pPr>
                <a:r>
                  <a:rPr lang="en-GB" sz="2400" b="1" dirty="0"/>
                  <a:t>Example 1: </a:t>
                </a:r>
                <a:r>
                  <a:rPr lang="en-GB" sz="2400" dirty="0"/>
                  <a:t> </a:t>
                </a:r>
              </a:p>
              <a:p>
                <a:pPr marL="0" indent="0">
                  <a:buNone/>
                </a:pPr>
                <a:r>
                  <a:rPr lang="en-GB" sz="2400" dirty="0"/>
                  <a:t>The conflict-free subsets of </a:t>
                </a:r>
                <a14:m>
                  <m:oMath xmlns:m="http://schemas.openxmlformats.org/officeDocument/2006/math">
                    <m:r>
                      <a:rPr lang="en-GB" sz="2400" i="1">
                        <a:latin typeface="Cambria Math" panose="02040503050406030204" pitchFamily="18" charset="0"/>
                        <a:ea typeface="Cambria Math" panose="02040503050406030204" pitchFamily="18" charset="0"/>
                      </a:rPr>
                      <m:t>𝑆</m:t>
                    </m:r>
                  </m:oMath>
                </a14:m>
                <a:r>
                  <a:rPr lang="en-GB" sz="2400" dirty="0"/>
                  <a:t> are: </a:t>
                </a:r>
                <a14:m>
                  <m:oMath xmlns:m="http://schemas.openxmlformats.org/officeDocument/2006/math">
                    <m:d>
                      <m:dPr>
                        <m:begChr m:val="{"/>
                        <m:endChr m:val="}"/>
                        <m:ctrlPr>
                          <a:rPr lang="en-GB" sz="2400" i="1" smtClean="0">
                            <a:latin typeface="Cambria Math" panose="02040503050406030204" pitchFamily="18" charset="0"/>
                          </a:rPr>
                        </m:ctrlPr>
                      </m:dPr>
                      <m:e>
                        <m:r>
                          <a:rPr lang="en-GB" sz="2400" b="0" i="1" smtClean="0">
                            <a:latin typeface="Cambria Math" panose="02040503050406030204" pitchFamily="18" charset="0"/>
                          </a:rPr>
                          <m:t> </m:t>
                        </m:r>
                      </m:e>
                    </m:d>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m:t>
                        </m:r>
                      </m:e>
                    </m:d>
                    <m:r>
                      <a:rPr lang="en-GB" sz="2400" b="0" i="1" smtClean="0">
                        <a:latin typeface="Cambria Math" panose="02040503050406030204" pitchFamily="18" charset="0"/>
                      </a:rPr>
                      <m:t>,</m:t>
                    </m:r>
                    <m:d>
                      <m:dPr>
                        <m:begChr m:val="{"/>
                        <m:endChr m:val="}"/>
                        <m:ctrlPr>
                          <a:rPr lang="en-GB" sz="2400" i="1">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m:t>
                    </m:r>
                    <m:d>
                      <m:dPr>
                        <m:begChr m:val="{"/>
                        <m:endChr m:val="}"/>
                        <m:ctrlPr>
                          <a:rPr lang="en-GB" sz="2400" i="1">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m:t>
                        </m:r>
                      </m:e>
                    </m:d>
                    <m:r>
                      <a:rPr lang="en-GB" sz="2400" b="0" i="1" smtClean="0">
                        <a:latin typeface="Cambria Math" panose="02040503050406030204" pitchFamily="18" charset="0"/>
                      </a:rPr>
                      <m:t>,</m:t>
                    </m:r>
                    <m:d>
                      <m:dPr>
                        <m:begChr m:val="{"/>
                        <m:endChr m:val="}"/>
                        <m:ctrlPr>
                          <a:rPr lang="en-GB" sz="2400" i="1">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3</m:t>
                        </m:r>
                      </m:e>
                    </m:d>
                  </m:oMath>
                </a14:m>
                <a:r>
                  <a:rPr lang="en-GB" sz="2400" dirty="0"/>
                  <a:t>.</a:t>
                </a:r>
              </a:p>
              <a:p>
                <a:pPr marL="0" indent="0">
                  <a:buNone/>
                </a:pPr>
                <a:r>
                  <a:rPr lang="en-GB" sz="2400" dirty="0"/>
                  <a:t> </a:t>
                </a:r>
              </a:p>
              <a:p>
                <a:pPr marL="0" indent="0">
                  <a:buNone/>
                </a:pP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6"/>
                <a:ext cx="8338456" cy="4079925"/>
              </a:xfrm>
              <a:blipFill>
                <a:blip r:embed="rId5"/>
                <a:stretch>
                  <a:fillRect l="-1096" t="-2093"/>
                </a:stretch>
              </a:blipFill>
            </p:spPr>
            <p:txBody>
              <a:bodyPr/>
              <a:lstStyle/>
              <a:p>
                <a:r>
                  <a:rPr lang="en-GB">
                    <a:noFill/>
                  </a:rPr>
                  <a:t> </a:t>
                </a:r>
              </a:p>
            </p:txBody>
          </p:sp>
        </mc:Fallback>
      </mc:AlternateContent>
      <p:grpSp>
        <p:nvGrpSpPr>
          <p:cNvPr id="5" name="Group 4">
            <a:extLst>
              <a:ext uri="{FF2B5EF4-FFF2-40B4-BE49-F238E27FC236}">
                <a16:creationId xmlns:a16="http://schemas.microsoft.com/office/drawing/2014/main" id="{4BD6E4FA-E8B7-45FC-A75B-EB52BEF67CCE}"/>
              </a:ext>
            </a:extLst>
          </p:cNvPr>
          <p:cNvGrpSpPr/>
          <p:nvPr/>
        </p:nvGrpSpPr>
        <p:grpSpPr>
          <a:xfrm>
            <a:off x="1565239" y="5225607"/>
            <a:ext cx="5791216" cy="855412"/>
            <a:chOff x="1582994" y="4621161"/>
            <a:chExt cx="5791216" cy="855412"/>
          </a:xfrm>
        </p:grpSpPr>
        <p:sp>
          <p:nvSpPr>
            <p:cNvPr id="13" name="Oval 12"/>
            <p:cNvSpPr/>
            <p:nvPr/>
          </p:nvSpPr>
          <p:spPr>
            <a:xfrm>
              <a:off x="1582994" y="462116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4" name="Oval 13"/>
            <p:cNvSpPr/>
            <p:nvPr/>
          </p:nvSpPr>
          <p:spPr>
            <a:xfrm>
              <a:off x="4065647" y="463591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15" name="Oval 14"/>
            <p:cNvSpPr/>
            <p:nvPr/>
          </p:nvSpPr>
          <p:spPr>
            <a:xfrm>
              <a:off x="6548300" y="465066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cxnSp>
          <p:nvCxnSpPr>
            <p:cNvPr id="17" name="Straight Arrow Connector 16"/>
            <p:cNvCxnSpPr/>
            <p:nvPr/>
          </p:nvCxnSpPr>
          <p:spPr>
            <a:xfrm>
              <a:off x="4891557" y="506361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78FDFE5-0CCC-4380-A391-C6E21200CFB9}"/>
                </a:ext>
              </a:extLst>
            </p:cNvPr>
            <p:cNvCxnSpPr>
              <a:cxnSpLocks/>
            </p:cNvCxnSpPr>
            <p:nvPr/>
          </p:nvCxnSpPr>
          <p:spPr>
            <a:xfrm>
              <a:off x="2408904" y="4889835"/>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A9AF5863-AE0D-442A-84D3-8E8A04C805F8}"/>
                </a:ext>
              </a:extLst>
            </p:cNvPr>
            <p:cNvCxnSpPr>
              <a:cxnSpLocks/>
            </p:cNvCxnSpPr>
            <p:nvPr/>
          </p:nvCxnSpPr>
          <p:spPr>
            <a:xfrm flipH="1">
              <a:off x="2423526" y="5165583"/>
              <a:ext cx="1642122"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grpSp>
      <p:pic>
        <p:nvPicPr>
          <p:cNvPr id="6" name="Audio 5">
            <a:hlinkClick r:id="" action="ppaction://media"/>
            <a:extLst>
              <a:ext uri="{FF2B5EF4-FFF2-40B4-BE49-F238E27FC236}">
                <a16:creationId xmlns:a16="http://schemas.microsoft.com/office/drawing/2014/main" id="{9263C0A9-747F-4DE7-BC9F-07933856DC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076496864"/>
      </p:ext>
    </p:extLst>
  </p:cSld>
  <p:clrMapOvr>
    <a:masterClrMapping/>
  </p:clrMapOvr>
  <mc:AlternateContent xmlns:mc="http://schemas.openxmlformats.org/markup-compatibility/2006">
    <mc:Choice xmlns:p14="http://schemas.microsoft.com/office/powerpoint/2010/main" Requires="p14">
      <p:transition spd="slow" p14:dur="2000" advTm="480192"/>
    </mc:Choice>
    <mc:Fallback>
      <p:transition spd="slow" advTm="480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Exercise 1:  Which subsets are conflict-free?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6"/>
                <a:ext cx="8338456" cy="5363027"/>
              </a:xfrm>
            </p:spPr>
            <p:txBody>
              <a:bodyPr>
                <a:normAutofit/>
              </a:bodyPr>
              <a:lstStyle/>
              <a:p>
                <a:pPr marL="0" indent="0">
                  <a:buNone/>
                </a:pPr>
                <a14:m>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oMath>
                </a14:m>
                <a:r>
                  <a:rPr lang="en-GB" sz="2400" dirty="0"/>
                  <a:t> </a:t>
                </a:r>
              </a:p>
              <a:p>
                <a:pPr marL="0" indent="0">
                  <a:buNone/>
                </a:pPr>
                <a14:m>
                  <m:oMath xmlns:m="http://schemas.openxmlformats.org/officeDocument/2006/math">
                    <m:r>
                      <a:rPr lang="en-GB" sz="2400" b="0" i="1" smtClean="0">
                        <a:latin typeface="Cambria Math" panose="02040503050406030204" pitchFamily="18" charset="0"/>
                      </a:rPr>
                      <m:t>𝑅</m:t>
                    </m:r>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2, 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3</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4)</m:t>
                        </m:r>
                      </m:e>
                    </m:d>
                  </m:oMath>
                </a14:m>
                <a:r>
                  <a:rPr lang="en-GB" sz="2400" dirty="0"/>
                  <a:t> </a:t>
                </a:r>
              </a:p>
              <a:p>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6"/>
                <a:ext cx="8338456" cy="5363027"/>
              </a:xfrm>
              <a:blipFill rotWithShape="0">
                <a:blip r:embed="rId5" cstate="print"/>
                <a:stretch>
                  <a:fillRect l="-146" t="-11945" r="-3947"/>
                </a:stretch>
              </a:blipFill>
            </p:spPr>
            <p:txBody>
              <a:bodyPr/>
              <a:lstStyle/>
              <a:p>
                <a:r>
                  <a:rPr lang="en-GB">
                    <a:noFill/>
                  </a:rPr>
                  <a:t> </a:t>
                </a:r>
              </a:p>
            </p:txBody>
          </p:sp>
        </mc:Fallback>
      </mc:AlternateContent>
      <p:grpSp>
        <p:nvGrpSpPr>
          <p:cNvPr id="13" name="Group 19"/>
          <p:cNvGrpSpPr/>
          <p:nvPr/>
        </p:nvGrpSpPr>
        <p:grpSpPr>
          <a:xfrm>
            <a:off x="1582994" y="2399076"/>
            <a:ext cx="5791216" cy="3765636"/>
            <a:chOff x="1582994" y="2399076"/>
            <a:chExt cx="5791216" cy="3765636"/>
          </a:xfrm>
        </p:grpSpPr>
        <p:sp>
          <p:nvSpPr>
            <p:cNvPr id="5" name="Oval 4"/>
            <p:cNvSpPr/>
            <p:nvPr/>
          </p:nvSpPr>
          <p:spPr>
            <a:xfrm>
              <a:off x="1582994" y="380508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6" name="Oval 5"/>
            <p:cNvSpPr/>
            <p:nvPr/>
          </p:nvSpPr>
          <p:spPr>
            <a:xfrm>
              <a:off x="4065647" y="381983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sp>
          <p:nvSpPr>
            <p:cNvPr id="7" name="Oval 6"/>
            <p:cNvSpPr/>
            <p:nvPr/>
          </p:nvSpPr>
          <p:spPr>
            <a:xfrm>
              <a:off x="6548300" y="383458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a4</a:t>
              </a:r>
            </a:p>
          </p:txBody>
        </p:sp>
        <p:cxnSp>
          <p:nvCxnSpPr>
            <p:cNvPr id="9" name="Straight Arrow Connector 8"/>
            <p:cNvCxnSpPr/>
            <p:nvPr/>
          </p:nvCxnSpPr>
          <p:spPr>
            <a:xfrm>
              <a:off x="4891557" y="424753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sp>
          <p:nvSpPr>
            <p:cNvPr id="10" name="Oval 9"/>
            <p:cNvSpPr/>
            <p:nvPr/>
          </p:nvSpPr>
          <p:spPr>
            <a:xfrm>
              <a:off x="1582994" y="533880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1" name="Oval 10"/>
            <p:cNvSpPr/>
            <p:nvPr/>
          </p:nvSpPr>
          <p:spPr>
            <a:xfrm>
              <a:off x="1582994" y="2399076"/>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a5</a:t>
              </a:r>
            </a:p>
          </p:txBody>
        </p:sp>
        <p:cxnSp>
          <p:nvCxnSpPr>
            <p:cNvPr id="12" name="Straight Arrow Connector 11"/>
            <p:cNvCxnSpPr>
              <a:stCxn id="5" idx="4"/>
              <a:endCxn id="10" idx="0"/>
            </p:cNvCxnSpPr>
            <p:nvPr/>
          </p:nvCxnSpPr>
          <p:spPr>
            <a:xfrm>
              <a:off x="1995949" y="4630991"/>
              <a:ext cx="0" cy="70781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1" idx="4"/>
              <a:endCxn id="5" idx="0"/>
            </p:cNvCxnSpPr>
            <p:nvPr/>
          </p:nvCxnSpPr>
          <p:spPr>
            <a:xfrm>
              <a:off x="1995949" y="3224986"/>
              <a:ext cx="0" cy="580095"/>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9" name="Curved Connector 18"/>
            <p:cNvCxnSpPr>
              <a:stCxn id="7" idx="6"/>
              <a:endCxn id="7" idx="0"/>
            </p:cNvCxnSpPr>
            <p:nvPr/>
          </p:nvCxnSpPr>
          <p:spPr>
            <a:xfrm flipH="1" flipV="1">
              <a:off x="6961255" y="3834583"/>
              <a:ext cx="412955" cy="412955"/>
            </a:xfrm>
            <a:prstGeom prst="curvedConnector4">
              <a:avLst>
                <a:gd name="adj1" fmla="val -55357"/>
                <a:gd name="adj2" fmla="val 155357"/>
              </a:avLst>
            </a:prstGeom>
            <a:ln w="38100">
              <a:tailEnd type="triangle" w="lg" len="lg"/>
            </a:ln>
          </p:spPr>
          <p:style>
            <a:lnRef idx="3">
              <a:schemeClr val="dk1"/>
            </a:lnRef>
            <a:fillRef idx="0">
              <a:schemeClr val="dk1"/>
            </a:fillRef>
            <a:effectRef idx="2">
              <a:schemeClr val="dk1"/>
            </a:effectRef>
            <a:fontRef idx="minor">
              <a:schemeClr val="tx1"/>
            </a:fontRef>
          </p:style>
        </p:cxnSp>
      </p:grpSp>
      <p:cxnSp>
        <p:nvCxnSpPr>
          <p:cNvPr id="16" name="Straight Arrow Connector 15">
            <a:extLst>
              <a:ext uri="{FF2B5EF4-FFF2-40B4-BE49-F238E27FC236}">
                <a16:creationId xmlns:a16="http://schemas.microsoft.com/office/drawing/2014/main" id="{B19CA022-C0E2-4029-B137-4D9E5A31676E}"/>
              </a:ext>
            </a:extLst>
          </p:cNvPr>
          <p:cNvCxnSpPr>
            <a:cxnSpLocks/>
          </p:cNvCxnSpPr>
          <p:nvPr/>
        </p:nvCxnSpPr>
        <p:spPr>
          <a:xfrm>
            <a:off x="2408904" y="403757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D0344463-6599-455C-B4FC-469CCA35555D}"/>
              </a:ext>
            </a:extLst>
          </p:cNvPr>
          <p:cNvCxnSpPr>
            <a:cxnSpLocks/>
          </p:cNvCxnSpPr>
          <p:nvPr/>
        </p:nvCxnSpPr>
        <p:spPr>
          <a:xfrm flipH="1">
            <a:off x="2423526" y="4313326"/>
            <a:ext cx="1642122"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pic>
        <p:nvPicPr>
          <p:cNvPr id="8" name="Audio 7">
            <a:hlinkClick r:id="" action="ppaction://media"/>
            <a:extLst>
              <a:ext uri="{FF2B5EF4-FFF2-40B4-BE49-F238E27FC236}">
                <a16:creationId xmlns:a16="http://schemas.microsoft.com/office/drawing/2014/main" id="{69860C51-3BD8-40F3-92C7-66E484DEA9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12321476"/>
      </p:ext>
    </p:extLst>
  </p:cSld>
  <p:clrMapOvr>
    <a:masterClrMapping/>
  </p:clrMapOvr>
  <mc:AlternateContent xmlns:mc="http://schemas.openxmlformats.org/markup-compatibility/2006">
    <mc:Choice xmlns:p14="http://schemas.microsoft.com/office/powerpoint/2010/main" Requires="p14">
      <p:transition spd="slow" p14:dur="2000" advTm="90118"/>
    </mc:Choice>
    <mc:Fallback>
      <p:transition spd="slow" advTm="90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fontScale="90000"/>
          </a:bodyPr>
          <a:lstStyle/>
          <a:p>
            <a:r>
              <a:rPr lang="en-GB" sz="3200" b="1" dirty="0"/>
              <a:t>Pause the presentation while you do this Exercise:  </a:t>
            </a:r>
            <a:br>
              <a:rPr lang="en-GB" sz="3200" b="1" dirty="0"/>
            </a:br>
            <a:r>
              <a:rPr lang="en-GB" sz="3200" b="1" dirty="0"/>
              <a:t>Which subsets are conflict-free?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6"/>
                <a:ext cx="8338456" cy="5363027"/>
              </a:xfrm>
            </p:spPr>
            <p:txBody>
              <a:bodyPr>
                <a:normAutofit/>
              </a:bodyPr>
              <a:lstStyle/>
              <a:p>
                <a:pPr marL="0" indent="0">
                  <a:buNone/>
                </a:pPr>
                <a14:m>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oMath>
                </a14:m>
                <a:r>
                  <a:rPr lang="en-GB" sz="2400" dirty="0"/>
                  <a:t> </a:t>
                </a:r>
              </a:p>
              <a:p>
                <a:pPr marL="0" indent="0">
                  <a:buNone/>
                </a:pPr>
                <a14:m>
                  <m:oMath xmlns:m="http://schemas.openxmlformats.org/officeDocument/2006/math">
                    <m:r>
                      <a:rPr lang="en-GB" sz="2400" b="0" i="1" smtClean="0">
                        <a:latin typeface="Cambria Math" panose="02040503050406030204" pitchFamily="18" charset="0"/>
                      </a:rPr>
                      <m:t>𝑅</m:t>
                    </m:r>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2, 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3</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4)</m:t>
                        </m:r>
                      </m:e>
                    </m:d>
                  </m:oMath>
                </a14:m>
                <a:r>
                  <a:rPr lang="en-GB" sz="2400" dirty="0"/>
                  <a:t> </a:t>
                </a:r>
              </a:p>
              <a:p>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6"/>
                <a:ext cx="8338456" cy="5363027"/>
              </a:xfrm>
              <a:blipFill rotWithShape="0">
                <a:blip r:embed="rId6" cstate="print"/>
                <a:stretch>
                  <a:fillRect l="-146" t="-11945" r="-3947"/>
                </a:stretch>
              </a:blipFill>
            </p:spPr>
            <p:txBody>
              <a:bodyPr/>
              <a:lstStyle/>
              <a:p>
                <a:r>
                  <a:rPr lang="en-GB">
                    <a:noFill/>
                  </a:rPr>
                  <a:t> </a:t>
                </a:r>
              </a:p>
            </p:txBody>
          </p:sp>
        </mc:Fallback>
      </mc:AlternateContent>
      <p:grpSp>
        <p:nvGrpSpPr>
          <p:cNvPr id="13" name="Group 19"/>
          <p:cNvGrpSpPr/>
          <p:nvPr/>
        </p:nvGrpSpPr>
        <p:grpSpPr>
          <a:xfrm>
            <a:off x="1582994" y="2399076"/>
            <a:ext cx="5791216" cy="3765636"/>
            <a:chOff x="1582994" y="2399076"/>
            <a:chExt cx="5791216" cy="3765636"/>
          </a:xfrm>
        </p:grpSpPr>
        <p:sp>
          <p:nvSpPr>
            <p:cNvPr id="5" name="Oval 4"/>
            <p:cNvSpPr/>
            <p:nvPr/>
          </p:nvSpPr>
          <p:spPr>
            <a:xfrm>
              <a:off x="1582994" y="380508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6" name="Oval 5"/>
            <p:cNvSpPr/>
            <p:nvPr/>
          </p:nvSpPr>
          <p:spPr>
            <a:xfrm>
              <a:off x="4065647" y="381983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sp>
          <p:nvSpPr>
            <p:cNvPr id="7" name="Oval 6"/>
            <p:cNvSpPr/>
            <p:nvPr/>
          </p:nvSpPr>
          <p:spPr>
            <a:xfrm>
              <a:off x="6548300" y="383458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a4</a:t>
              </a:r>
            </a:p>
          </p:txBody>
        </p:sp>
        <p:cxnSp>
          <p:nvCxnSpPr>
            <p:cNvPr id="9" name="Straight Arrow Connector 8"/>
            <p:cNvCxnSpPr/>
            <p:nvPr/>
          </p:nvCxnSpPr>
          <p:spPr>
            <a:xfrm>
              <a:off x="4891557" y="424753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sp>
          <p:nvSpPr>
            <p:cNvPr id="10" name="Oval 9"/>
            <p:cNvSpPr/>
            <p:nvPr/>
          </p:nvSpPr>
          <p:spPr>
            <a:xfrm>
              <a:off x="1582994" y="533880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1" name="Oval 10"/>
            <p:cNvSpPr/>
            <p:nvPr/>
          </p:nvSpPr>
          <p:spPr>
            <a:xfrm>
              <a:off x="1582994" y="2399076"/>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a5</a:t>
              </a:r>
            </a:p>
          </p:txBody>
        </p:sp>
        <p:cxnSp>
          <p:nvCxnSpPr>
            <p:cNvPr id="12" name="Straight Arrow Connector 11"/>
            <p:cNvCxnSpPr>
              <a:stCxn id="5" idx="4"/>
              <a:endCxn id="10" idx="0"/>
            </p:cNvCxnSpPr>
            <p:nvPr/>
          </p:nvCxnSpPr>
          <p:spPr>
            <a:xfrm>
              <a:off x="1995949" y="4630991"/>
              <a:ext cx="0" cy="70781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1" idx="4"/>
              <a:endCxn id="5" idx="0"/>
            </p:cNvCxnSpPr>
            <p:nvPr/>
          </p:nvCxnSpPr>
          <p:spPr>
            <a:xfrm>
              <a:off x="1995949" y="3224986"/>
              <a:ext cx="0" cy="580095"/>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9" name="Curved Connector 18"/>
            <p:cNvCxnSpPr>
              <a:stCxn id="7" idx="6"/>
              <a:endCxn id="7" idx="0"/>
            </p:cNvCxnSpPr>
            <p:nvPr/>
          </p:nvCxnSpPr>
          <p:spPr>
            <a:xfrm flipH="1" flipV="1">
              <a:off x="6961255" y="3834583"/>
              <a:ext cx="412955" cy="412955"/>
            </a:xfrm>
            <a:prstGeom prst="curvedConnector4">
              <a:avLst>
                <a:gd name="adj1" fmla="val -55357"/>
                <a:gd name="adj2" fmla="val 155357"/>
              </a:avLst>
            </a:prstGeom>
            <a:ln w="38100">
              <a:tailEnd type="triangle" w="lg" len="lg"/>
            </a:ln>
          </p:spPr>
          <p:style>
            <a:lnRef idx="3">
              <a:schemeClr val="dk1"/>
            </a:lnRef>
            <a:fillRef idx="0">
              <a:schemeClr val="dk1"/>
            </a:fillRef>
            <a:effectRef idx="2">
              <a:schemeClr val="dk1"/>
            </a:effectRef>
            <a:fontRef idx="minor">
              <a:schemeClr val="tx1"/>
            </a:fontRef>
          </p:style>
        </p:cxnSp>
      </p:grpSp>
      <p:cxnSp>
        <p:nvCxnSpPr>
          <p:cNvPr id="16" name="Straight Arrow Connector 15">
            <a:extLst>
              <a:ext uri="{FF2B5EF4-FFF2-40B4-BE49-F238E27FC236}">
                <a16:creationId xmlns:a16="http://schemas.microsoft.com/office/drawing/2014/main" id="{B19CA022-C0E2-4029-B137-4D9E5A31676E}"/>
              </a:ext>
            </a:extLst>
          </p:cNvPr>
          <p:cNvCxnSpPr>
            <a:cxnSpLocks/>
          </p:cNvCxnSpPr>
          <p:nvPr/>
        </p:nvCxnSpPr>
        <p:spPr>
          <a:xfrm>
            <a:off x="2408904" y="403757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D0344463-6599-455C-B4FC-469CCA35555D}"/>
              </a:ext>
            </a:extLst>
          </p:cNvPr>
          <p:cNvCxnSpPr>
            <a:cxnSpLocks/>
          </p:cNvCxnSpPr>
          <p:nvPr/>
        </p:nvCxnSpPr>
        <p:spPr>
          <a:xfrm flipH="1">
            <a:off x="2423526" y="4313326"/>
            <a:ext cx="1642122"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72DE2AE4-6BE0-4F7F-AA32-F33B33C8A2EE}"/>
              </a:ext>
            </a:extLst>
          </p:cNvPr>
          <p:cNvSpPr txBox="1"/>
          <p:nvPr/>
        </p:nvSpPr>
        <p:spPr>
          <a:xfrm>
            <a:off x="3701988" y="5338802"/>
            <a:ext cx="5058821" cy="646331"/>
          </a:xfrm>
          <a:prstGeom prst="rect">
            <a:avLst/>
          </a:prstGeom>
          <a:noFill/>
        </p:spPr>
        <p:txBody>
          <a:bodyPr wrap="none" rtlCol="0">
            <a:spAutoFit/>
          </a:bodyPr>
          <a:lstStyle/>
          <a:p>
            <a:r>
              <a:rPr lang="en-GB" i="1" dirty="0"/>
              <a:t>Hint:  You need to check every possible subset of S.</a:t>
            </a:r>
          </a:p>
          <a:p>
            <a:r>
              <a:rPr lang="en-GB" i="1" dirty="0"/>
              <a:t>There are 2^5 subsets = 32 subsets to check.</a:t>
            </a:r>
          </a:p>
        </p:txBody>
      </p:sp>
      <p:pic>
        <p:nvPicPr>
          <p:cNvPr id="14" name="Audio 13">
            <a:hlinkClick r:id="" action="ppaction://media"/>
            <a:extLst>
              <a:ext uri="{FF2B5EF4-FFF2-40B4-BE49-F238E27FC236}">
                <a16:creationId xmlns:a16="http://schemas.microsoft.com/office/drawing/2014/main" id="{E025411A-0483-4BE6-ACFA-1D59778068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429542332"/>
      </p:ext>
    </p:extLst>
  </p:cSld>
  <p:clrMapOvr>
    <a:masterClrMapping/>
  </p:clrMapOvr>
  <mc:AlternateContent xmlns:mc="http://schemas.openxmlformats.org/markup-compatibility/2006">
    <mc:Choice xmlns:p14="http://schemas.microsoft.com/office/powerpoint/2010/main" Requires="p14">
      <p:transition spd="slow" p14:dur="2000" advTm="29886"/>
    </mc:Choice>
    <mc:Fallback>
      <p:transition spd="slow" advTm="29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4"/>
                </p:tgtEl>
              </p:cMediaNode>
            </p:audio>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Argument defence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0135" y="1027470"/>
                <a:ext cx="8780015" cy="5363027"/>
              </a:xfrm>
            </p:spPr>
            <p:txBody>
              <a:bodyPr>
                <a:normAutofit/>
              </a:bodyPr>
              <a:lstStyle/>
              <a:p>
                <a:pPr marL="0" indent="0">
                  <a:buNone/>
                </a:pPr>
                <a:r>
                  <a:rPr lang="en-GB" sz="2400" dirty="0"/>
                  <a:t>A subset </a:t>
                </a:r>
                <a14:m>
                  <m:oMath xmlns:m="http://schemas.openxmlformats.org/officeDocument/2006/math">
                    <m:r>
                      <a:rPr lang="en-GB" sz="2400" b="0" i="1" smtClean="0">
                        <a:latin typeface="Cambria Math" panose="02040503050406030204" pitchFamily="18" charset="0"/>
                      </a:rPr>
                      <m:t>𝑇</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𝑆</m:t>
                    </m:r>
                  </m:oMath>
                </a14:m>
                <a:r>
                  <a:rPr lang="en-GB" sz="2400" dirty="0"/>
                  <a:t> </a:t>
                </a:r>
                <a:r>
                  <a:rPr lang="en-GB" sz="2400" b="1" dirty="0">
                    <a:solidFill>
                      <a:srgbClr val="FF0000"/>
                    </a:solidFill>
                  </a:rPr>
                  <a:t>defends</a:t>
                </a:r>
                <a:r>
                  <a:rPr lang="en-GB" sz="2400" dirty="0"/>
                  <a:t> an argument </a:t>
                </a:r>
                <a14:m>
                  <m:oMath xmlns:m="http://schemas.openxmlformats.org/officeDocument/2006/math">
                    <m:r>
                      <a:rPr lang="en-GB" sz="2400" b="0" i="1" smtClean="0">
                        <a:latin typeface="Cambria Math" panose="02040503050406030204" pitchFamily="18" charset="0"/>
                      </a:rPr>
                      <m:t>𝑥</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𝑆</m:t>
                    </m:r>
                  </m:oMath>
                </a14:m>
                <a:r>
                  <a:rPr lang="en-GB" sz="2400" dirty="0"/>
                  <a:t> </a:t>
                </a:r>
              </a:p>
              <a:p>
                <a:pPr marL="0" indent="0">
                  <a:buNone/>
                </a:pPr>
                <a:r>
                  <a:rPr lang="en-GB" sz="2400" dirty="0"/>
                  <a:t>    if and only if </a:t>
                </a:r>
              </a:p>
              <a:p>
                <a:pPr marL="0" indent="0">
                  <a:buNone/>
                </a:pPr>
                <a:r>
                  <a:rPr lang="en-GB" sz="2400" dirty="0"/>
                  <a:t>for every argument </a:t>
                </a:r>
                <a14:m>
                  <m:oMath xmlns:m="http://schemas.openxmlformats.org/officeDocument/2006/math">
                    <m:r>
                      <a:rPr lang="en-GB" sz="2400" b="0" i="1" smtClean="0">
                        <a:latin typeface="Cambria Math" panose="02040503050406030204" pitchFamily="18" charset="0"/>
                      </a:rPr>
                      <m:t>𝑦</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𝑆</m:t>
                    </m:r>
                  </m:oMath>
                </a14:m>
                <a:r>
                  <a:rPr lang="en-GB" sz="2400" dirty="0"/>
                  <a:t> such that argument </a:t>
                </a:r>
                <a14:m>
                  <m:oMath xmlns:m="http://schemas.openxmlformats.org/officeDocument/2006/math">
                    <m:r>
                      <a:rPr lang="en-GB" sz="2400" b="0" i="1" smtClean="0">
                        <a:latin typeface="Cambria Math" panose="02040503050406030204" pitchFamily="18" charset="0"/>
                      </a:rPr>
                      <m:t>𝑦</m:t>
                    </m:r>
                  </m:oMath>
                </a14:m>
                <a:r>
                  <a:rPr lang="en-GB" sz="2400" dirty="0"/>
                  <a:t> attacks argument </a:t>
                </a:r>
                <a14:m>
                  <m:oMath xmlns:m="http://schemas.openxmlformats.org/officeDocument/2006/math">
                    <m:r>
                      <a:rPr lang="en-GB" sz="2400" b="0" i="1" smtClean="0">
                        <a:latin typeface="Cambria Math" panose="02040503050406030204" pitchFamily="18" charset="0"/>
                      </a:rPr>
                      <m:t>𝑥</m:t>
                    </m:r>
                  </m:oMath>
                </a14:m>
                <a:r>
                  <a:rPr lang="en-GB" sz="2400" dirty="0"/>
                  <a:t> there is an a</a:t>
                </a:r>
                <a14:m>
                  <m:oMath xmlns:m="http://schemas.openxmlformats.org/officeDocument/2006/math">
                    <m:r>
                      <m:rPr>
                        <m:sty m:val="p"/>
                      </m:rPr>
                      <a:rPr lang="en-GB" sz="2400" b="0" i="0" smtClean="0">
                        <a:latin typeface="Cambria Math" panose="02040503050406030204" pitchFamily="18" charset="0"/>
                      </a:rPr>
                      <m:t>rgument</m:t>
                    </m:r>
                    <m:r>
                      <a:rPr lang="en-GB" sz="2400" b="0" i="0" smtClean="0">
                        <a:latin typeface="Cambria Math" panose="02040503050406030204" pitchFamily="18" charset="0"/>
                      </a:rPr>
                      <m:t> </m:t>
                    </m:r>
                    <m:r>
                      <a:rPr lang="en-GB" sz="2400" b="0" i="1" smtClean="0">
                        <a:latin typeface="Cambria Math" panose="02040503050406030204" pitchFamily="18" charset="0"/>
                      </a:rPr>
                      <m:t>𝑧</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𝑇</m:t>
                    </m:r>
                  </m:oMath>
                </a14:m>
                <a:r>
                  <a:rPr lang="en-GB" sz="2400" dirty="0"/>
                  <a:t> such that argument </a:t>
                </a:r>
                <a14:m>
                  <m:oMath xmlns:m="http://schemas.openxmlformats.org/officeDocument/2006/math">
                    <m:r>
                      <a:rPr lang="en-GB" sz="2400" b="0" i="1" smtClean="0">
                        <a:latin typeface="Cambria Math" panose="02040503050406030204" pitchFamily="18" charset="0"/>
                      </a:rPr>
                      <m:t>𝑧</m:t>
                    </m:r>
                  </m:oMath>
                </a14:m>
                <a:r>
                  <a:rPr lang="en-GB" sz="2400" dirty="0"/>
                  <a:t> attacks </a:t>
                </a:r>
                <a14:m>
                  <m:oMath xmlns:m="http://schemas.openxmlformats.org/officeDocument/2006/math">
                    <m:r>
                      <a:rPr lang="en-GB" sz="2400" b="0" i="1" smtClean="0">
                        <a:latin typeface="Cambria Math" panose="02040503050406030204" pitchFamily="18" charset="0"/>
                      </a:rPr>
                      <m:t>𝑦</m:t>
                    </m:r>
                  </m:oMath>
                </a14:m>
                <a:r>
                  <a:rPr lang="en-GB" sz="2400" dirty="0"/>
                  <a:t>.  </a:t>
                </a:r>
              </a:p>
              <a:p>
                <a:pPr marL="0" indent="0">
                  <a:buNone/>
                </a:pPr>
                <a:endParaRPr lang="en-GB" sz="2400" b="1" dirty="0"/>
              </a:p>
              <a:p>
                <a:pPr marL="0" indent="0">
                  <a:buNone/>
                </a:pPr>
                <a:r>
                  <a:rPr lang="en-GB" sz="2400" b="1" dirty="0"/>
                  <a:t>Example 1:</a:t>
                </a:r>
                <a:r>
                  <a:rPr lang="en-GB" sz="2400" dirty="0"/>
                  <a:t> </a:t>
                </a:r>
              </a:p>
              <a:p>
                <a:pPr marL="0" indent="0">
                  <a:buNone/>
                </a:pPr>
                <a:r>
                  <a:rPr lang="en-GB" sz="2400" dirty="0"/>
                  <a:t>The subset T = </a:t>
                </a:r>
                <a14:m>
                  <m:oMath xmlns:m="http://schemas.openxmlformats.org/officeDocument/2006/math">
                    <m:d>
                      <m:dPr>
                        <m:begChr m:val="{"/>
                        <m:endChr m:val="}"/>
                        <m:ctrlPr>
                          <a:rPr lang="en-GB" sz="240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m:t>
                        </m:r>
                      </m:e>
                    </m:d>
                  </m:oMath>
                </a14:m>
                <a:r>
                  <a:rPr lang="en-GB" sz="2400" dirty="0"/>
                  <a:t> defends </a:t>
                </a:r>
                <a14:m>
                  <m:oMath xmlns:m="http://schemas.openxmlformats.org/officeDocument/2006/math">
                    <m:r>
                      <a:rPr lang="en-GB" sz="2400" b="0" i="1" smtClean="0">
                        <a:latin typeface="Cambria Math" panose="02040503050406030204" pitchFamily="18" charset="0"/>
                      </a:rPr>
                      <m:t>𝑎</m:t>
                    </m:r>
                    <m:r>
                      <a:rPr lang="en-GB" sz="2400" b="0" i="1" smtClean="0">
                        <a:latin typeface="Cambria Math" panose="02040503050406030204" pitchFamily="18" charset="0"/>
                      </a:rPr>
                      <m:t>1</m:t>
                    </m:r>
                  </m:oMath>
                </a14:m>
                <a:r>
                  <a:rPr lang="en-GB" sz="2400" dirty="0"/>
                  <a:t>. </a:t>
                </a:r>
              </a:p>
              <a:p>
                <a:pPr marL="0" indent="0">
                  <a:buNone/>
                </a:pPr>
                <a:r>
                  <a:rPr lang="en-GB" sz="2400" dirty="0"/>
                  <a:t>The empty subset </a:t>
                </a:r>
                <a14:m>
                  <m:oMath xmlns:m="http://schemas.openxmlformats.org/officeDocument/2006/math">
                    <m:d>
                      <m:dPr>
                        <m:begChr m:val="{"/>
                        <m:endChr m:val="}"/>
                        <m:ctrlPr>
                          <a:rPr lang="en-GB" sz="2400" i="1" smtClean="0">
                            <a:latin typeface="Cambria Math" panose="02040503050406030204" pitchFamily="18" charset="0"/>
                          </a:rPr>
                        </m:ctrlPr>
                      </m:dPr>
                      <m:e>
                        <m:r>
                          <a:rPr lang="en-GB" sz="2400" b="0" i="1" smtClean="0">
                            <a:latin typeface="Cambria Math" panose="02040503050406030204" pitchFamily="18" charset="0"/>
                          </a:rPr>
                          <m:t> </m:t>
                        </m:r>
                      </m:e>
                    </m:d>
                  </m:oMath>
                </a14:m>
                <a:r>
                  <a:rPr lang="en-GB" sz="2400" dirty="0"/>
                  <a:t> defends </a:t>
                </a:r>
                <a14:m>
                  <m:oMath xmlns:m="http://schemas.openxmlformats.org/officeDocument/2006/math">
                    <m:r>
                      <a:rPr lang="en-GB" sz="2400" b="0" i="1" smtClean="0">
                        <a:latin typeface="Cambria Math" panose="02040503050406030204" pitchFamily="18" charset="0"/>
                      </a:rPr>
                      <m:t>𝑎</m:t>
                    </m:r>
                    <m:r>
                      <a:rPr lang="en-GB" sz="2400" b="0" i="1" smtClean="0">
                        <a:latin typeface="Cambria Math" panose="02040503050406030204" pitchFamily="18" charset="0"/>
                      </a:rPr>
                      <m:t>3.</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0135" y="1027470"/>
                <a:ext cx="8780015" cy="5363027"/>
              </a:xfrm>
              <a:blipFill>
                <a:blip r:embed="rId5"/>
                <a:stretch>
                  <a:fillRect l="-1111" t="-1593"/>
                </a:stretch>
              </a:blipFill>
            </p:spPr>
            <p:txBody>
              <a:bodyPr/>
              <a:lstStyle/>
              <a:p>
                <a:r>
                  <a:rPr lang="en-GB">
                    <a:noFill/>
                  </a:rPr>
                  <a:t> </a:t>
                </a:r>
              </a:p>
            </p:txBody>
          </p:sp>
        </mc:Fallback>
      </mc:AlternateContent>
      <p:sp>
        <p:nvSpPr>
          <p:cNvPr id="10" name="Oval 9"/>
          <p:cNvSpPr/>
          <p:nvPr/>
        </p:nvSpPr>
        <p:spPr>
          <a:xfrm>
            <a:off x="1582994" y="5004620"/>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1" name="Oval 10"/>
          <p:cNvSpPr/>
          <p:nvPr/>
        </p:nvSpPr>
        <p:spPr>
          <a:xfrm>
            <a:off x="4065647" y="501937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12" name="Oval 11"/>
          <p:cNvSpPr/>
          <p:nvPr/>
        </p:nvSpPr>
        <p:spPr>
          <a:xfrm>
            <a:off x="6548300" y="503412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cxnSp>
        <p:nvCxnSpPr>
          <p:cNvPr id="14" name="Straight Arrow Connector 13"/>
          <p:cNvCxnSpPr/>
          <p:nvPr/>
        </p:nvCxnSpPr>
        <p:spPr>
          <a:xfrm>
            <a:off x="4891557" y="5447077"/>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5022E20-C318-461D-B46F-D30292E721B9}"/>
              </a:ext>
            </a:extLst>
          </p:cNvPr>
          <p:cNvCxnSpPr/>
          <p:nvPr/>
        </p:nvCxnSpPr>
        <p:spPr>
          <a:xfrm>
            <a:off x="2408904" y="5306817"/>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E9678D9-8034-4895-AA30-D76BB1F5133D}"/>
              </a:ext>
            </a:extLst>
          </p:cNvPr>
          <p:cNvCxnSpPr>
            <a:cxnSpLocks/>
          </p:cNvCxnSpPr>
          <p:nvPr/>
        </p:nvCxnSpPr>
        <p:spPr>
          <a:xfrm flipH="1">
            <a:off x="2379138" y="5582565"/>
            <a:ext cx="1686509"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pic>
        <p:nvPicPr>
          <p:cNvPr id="5" name="Audio 4">
            <a:hlinkClick r:id="" action="ppaction://media"/>
            <a:extLst>
              <a:ext uri="{FF2B5EF4-FFF2-40B4-BE49-F238E27FC236}">
                <a16:creationId xmlns:a16="http://schemas.microsoft.com/office/drawing/2014/main" id="{CB4C23A2-93D2-4E85-92CC-356FCC06AD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351310678"/>
      </p:ext>
    </p:extLst>
  </p:cSld>
  <p:clrMapOvr>
    <a:masterClrMapping/>
  </p:clrMapOvr>
  <mc:AlternateContent xmlns:mc="http://schemas.openxmlformats.org/markup-compatibility/2006">
    <mc:Choice xmlns:p14="http://schemas.microsoft.com/office/powerpoint/2010/main" Requires="p14">
      <p:transition spd="slow" p14:dur="2000" advTm="232340"/>
    </mc:Choice>
    <mc:Fallback>
      <p:transition spd="slow" advTm="232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Exercise 2:  Which subsets defend each argument?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7"/>
                <a:ext cx="8338456" cy="2487450"/>
              </a:xfrm>
            </p:spPr>
            <p:txBody>
              <a:bodyPr>
                <a:normAutofit/>
              </a:bodyPr>
              <a:lstStyle/>
              <a:p>
                <a:pPr marL="0" indent="0">
                  <a:buNone/>
                </a:pPr>
                <a14:m>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oMath>
                </a14:m>
                <a:r>
                  <a:rPr lang="en-GB" sz="2400" dirty="0"/>
                  <a:t> </a:t>
                </a:r>
              </a:p>
              <a:p>
                <a:pPr marL="0" indent="0">
                  <a:buNone/>
                </a:pPr>
                <a14:m>
                  <m:oMath xmlns:m="http://schemas.openxmlformats.org/officeDocument/2006/math">
                    <m:r>
                      <a:rPr lang="en-GB" sz="2400" b="0" i="1" smtClean="0">
                        <a:latin typeface="Cambria Math" panose="02040503050406030204" pitchFamily="18" charset="0"/>
                      </a:rPr>
                      <m:t>𝑅</m:t>
                    </m:r>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2, 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3</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4)</m:t>
                        </m:r>
                      </m:e>
                    </m:d>
                  </m:oMath>
                </a14:m>
                <a:r>
                  <a:rPr lang="en-GB" sz="2400" dirty="0"/>
                  <a:t> </a:t>
                </a:r>
              </a:p>
              <a:p>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7"/>
                <a:ext cx="8338456" cy="2487450"/>
              </a:xfrm>
              <a:blipFill>
                <a:blip r:embed="rId5"/>
                <a:stretch>
                  <a:fillRect l="-146" t="-25735" r="-3947"/>
                </a:stretch>
              </a:blipFill>
            </p:spPr>
            <p:txBody>
              <a:bodyPr/>
              <a:lstStyle/>
              <a:p>
                <a:r>
                  <a:rPr lang="en-GB">
                    <a:noFill/>
                  </a:rPr>
                  <a:t> </a:t>
                </a:r>
              </a:p>
            </p:txBody>
          </p:sp>
        </mc:Fallback>
      </mc:AlternateContent>
      <p:grpSp>
        <p:nvGrpSpPr>
          <p:cNvPr id="14" name="Group 13">
            <a:extLst>
              <a:ext uri="{FF2B5EF4-FFF2-40B4-BE49-F238E27FC236}">
                <a16:creationId xmlns:a16="http://schemas.microsoft.com/office/drawing/2014/main" id="{D2F8AAE5-C00B-41DD-99A9-5106D67515D8}"/>
              </a:ext>
            </a:extLst>
          </p:cNvPr>
          <p:cNvGrpSpPr/>
          <p:nvPr/>
        </p:nvGrpSpPr>
        <p:grpSpPr>
          <a:xfrm>
            <a:off x="1582994" y="2399076"/>
            <a:ext cx="5791216" cy="3765636"/>
            <a:chOff x="1582994" y="2399076"/>
            <a:chExt cx="5791216" cy="3765636"/>
          </a:xfrm>
        </p:grpSpPr>
        <p:sp>
          <p:nvSpPr>
            <p:cNvPr id="5" name="Oval 4"/>
            <p:cNvSpPr/>
            <p:nvPr/>
          </p:nvSpPr>
          <p:spPr>
            <a:xfrm>
              <a:off x="1582994" y="380508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6" name="Oval 5"/>
            <p:cNvSpPr/>
            <p:nvPr/>
          </p:nvSpPr>
          <p:spPr>
            <a:xfrm>
              <a:off x="4065647" y="381983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sp>
          <p:nvSpPr>
            <p:cNvPr id="7" name="Oval 6"/>
            <p:cNvSpPr/>
            <p:nvPr/>
          </p:nvSpPr>
          <p:spPr>
            <a:xfrm>
              <a:off x="6548300" y="383458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a4</a:t>
              </a:r>
            </a:p>
          </p:txBody>
        </p:sp>
        <p:cxnSp>
          <p:nvCxnSpPr>
            <p:cNvPr id="9" name="Straight Arrow Connector 8"/>
            <p:cNvCxnSpPr/>
            <p:nvPr/>
          </p:nvCxnSpPr>
          <p:spPr>
            <a:xfrm>
              <a:off x="4891557" y="424753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sp>
          <p:nvSpPr>
            <p:cNvPr id="10" name="Oval 9"/>
            <p:cNvSpPr/>
            <p:nvPr/>
          </p:nvSpPr>
          <p:spPr>
            <a:xfrm>
              <a:off x="1582994" y="533880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1" name="Oval 10"/>
            <p:cNvSpPr/>
            <p:nvPr/>
          </p:nvSpPr>
          <p:spPr>
            <a:xfrm>
              <a:off x="1582994" y="2399076"/>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a5</a:t>
              </a:r>
            </a:p>
          </p:txBody>
        </p:sp>
        <p:cxnSp>
          <p:nvCxnSpPr>
            <p:cNvPr id="12" name="Straight Arrow Connector 11"/>
            <p:cNvCxnSpPr>
              <a:stCxn id="5" idx="4"/>
              <a:endCxn id="10" idx="0"/>
            </p:cNvCxnSpPr>
            <p:nvPr/>
          </p:nvCxnSpPr>
          <p:spPr>
            <a:xfrm>
              <a:off x="1995949" y="4630991"/>
              <a:ext cx="0" cy="70781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1" idx="4"/>
              <a:endCxn id="5" idx="0"/>
            </p:cNvCxnSpPr>
            <p:nvPr/>
          </p:nvCxnSpPr>
          <p:spPr>
            <a:xfrm>
              <a:off x="1995949" y="3224986"/>
              <a:ext cx="0" cy="580095"/>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9" name="Curved Connector 18"/>
            <p:cNvCxnSpPr>
              <a:stCxn id="7" idx="6"/>
              <a:endCxn id="7" idx="0"/>
            </p:cNvCxnSpPr>
            <p:nvPr/>
          </p:nvCxnSpPr>
          <p:spPr>
            <a:xfrm flipH="1" flipV="1">
              <a:off x="6961255" y="3834583"/>
              <a:ext cx="412955" cy="412955"/>
            </a:xfrm>
            <a:prstGeom prst="curvedConnector4">
              <a:avLst>
                <a:gd name="adj1" fmla="val -55357"/>
                <a:gd name="adj2" fmla="val 155357"/>
              </a:avLst>
            </a:prstGeom>
            <a:ln w="38100">
              <a:tailEnd type="triangle" w="lg" len="lg"/>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1F45A083-1CDD-473A-B255-8698E30E0EA9}"/>
                </a:ext>
              </a:extLst>
            </p:cNvPr>
            <p:cNvCxnSpPr/>
            <p:nvPr/>
          </p:nvCxnSpPr>
          <p:spPr>
            <a:xfrm>
              <a:off x="2408904" y="4090341"/>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E5FE8DD4-009C-4047-98C8-A596A2037843}"/>
                </a:ext>
              </a:extLst>
            </p:cNvPr>
            <p:cNvCxnSpPr>
              <a:cxnSpLocks/>
            </p:cNvCxnSpPr>
            <p:nvPr/>
          </p:nvCxnSpPr>
          <p:spPr>
            <a:xfrm flipH="1">
              <a:off x="2414323" y="4366089"/>
              <a:ext cx="1686509"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grpSp>
      <p:pic>
        <p:nvPicPr>
          <p:cNvPr id="8" name="Audio 7">
            <a:hlinkClick r:id="" action="ppaction://media"/>
            <a:extLst>
              <a:ext uri="{FF2B5EF4-FFF2-40B4-BE49-F238E27FC236}">
                <a16:creationId xmlns:a16="http://schemas.microsoft.com/office/drawing/2014/main" id="{A517EF64-2717-4D47-8D53-166CB44C20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12321476"/>
      </p:ext>
    </p:extLst>
  </p:cSld>
  <p:clrMapOvr>
    <a:masterClrMapping/>
  </p:clrMapOvr>
  <mc:AlternateContent xmlns:mc="http://schemas.openxmlformats.org/markup-compatibility/2006">
    <mc:Choice xmlns:p14="http://schemas.microsoft.com/office/powerpoint/2010/main" Requires="p14">
      <p:transition spd="slow" p14:dur="2000" advTm="67141"/>
    </mc:Choice>
    <mc:Fallback>
      <p:transition spd="slow" advTm="67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Admissible subsets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772" y="1062644"/>
                <a:ext cx="8466020" cy="4123584"/>
              </a:xfrm>
            </p:spPr>
            <p:txBody>
              <a:bodyPr>
                <a:normAutofit lnSpcReduction="10000"/>
              </a:bodyPr>
              <a:lstStyle/>
              <a:p>
                <a:pPr marL="0" indent="0">
                  <a:buNone/>
                </a:pPr>
                <a:r>
                  <a:rPr lang="en-GB" sz="2400" dirty="0"/>
                  <a:t>A subset </a:t>
                </a:r>
                <a14:m>
                  <m:oMath xmlns:m="http://schemas.openxmlformats.org/officeDocument/2006/math">
                    <m:r>
                      <a:rPr lang="en-GB" sz="2400" b="0" i="1" smtClean="0">
                        <a:latin typeface="Cambria Math" panose="02040503050406030204" pitchFamily="18" charset="0"/>
                      </a:rPr>
                      <m:t>𝐴</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𝑆</m:t>
                    </m:r>
                  </m:oMath>
                </a14:m>
                <a:r>
                  <a:rPr lang="en-GB" sz="2400" dirty="0"/>
                  <a:t> is </a:t>
                </a:r>
                <a:r>
                  <a:rPr lang="en-GB" sz="2400" b="1" dirty="0">
                    <a:solidFill>
                      <a:srgbClr val="FF0000"/>
                    </a:solidFill>
                  </a:rPr>
                  <a:t>admissible</a:t>
                </a:r>
                <a:r>
                  <a:rPr lang="en-GB" sz="2400" dirty="0"/>
                  <a:t> </a:t>
                </a:r>
              </a:p>
              <a:p>
                <a:pPr marL="0" indent="0">
                  <a:buNone/>
                </a:pPr>
                <a:r>
                  <a:rPr lang="en-GB" sz="2400" dirty="0"/>
                  <a:t>   if and only if </a:t>
                </a:r>
              </a:p>
              <a:p>
                <a:pPr marL="0" indent="0">
                  <a:buNone/>
                </a:pPr>
                <a14:m>
                  <m:oMath xmlns:m="http://schemas.openxmlformats.org/officeDocument/2006/math">
                    <m:r>
                      <a:rPr lang="en-GB" sz="2400" b="0" i="1" smtClean="0">
                        <a:latin typeface="Cambria Math" panose="02040503050406030204" pitchFamily="18" charset="0"/>
                      </a:rPr>
                      <m:t>𝐴</m:t>
                    </m:r>
                  </m:oMath>
                </a14:m>
                <a:r>
                  <a:rPr lang="en-GB" sz="2400" dirty="0"/>
                  <a:t> is conflict-free and </a:t>
                </a:r>
                <a14:m>
                  <m:oMath xmlns:m="http://schemas.openxmlformats.org/officeDocument/2006/math">
                    <m:r>
                      <a:rPr lang="en-GB" sz="2400" b="0" i="1" smtClean="0">
                        <a:latin typeface="Cambria Math" panose="02040503050406030204" pitchFamily="18" charset="0"/>
                      </a:rPr>
                      <m:t>𝐴</m:t>
                    </m:r>
                  </m:oMath>
                </a14:m>
                <a:r>
                  <a:rPr lang="en-GB" sz="2400" dirty="0"/>
                  <a:t> defends each argument that is a member of </a:t>
                </a:r>
                <a14:m>
                  <m:oMath xmlns:m="http://schemas.openxmlformats.org/officeDocument/2006/math">
                    <m:r>
                      <a:rPr lang="en-GB" sz="2400" b="0" i="1" smtClean="0">
                        <a:latin typeface="Cambria Math" panose="02040503050406030204" pitchFamily="18" charset="0"/>
                      </a:rPr>
                      <m:t>𝐴</m:t>
                    </m:r>
                  </m:oMath>
                </a14:m>
                <a:r>
                  <a:rPr lang="en-GB" sz="2400" dirty="0"/>
                  <a:t>.  </a:t>
                </a:r>
              </a:p>
              <a:p>
                <a:pPr marL="0" indent="0">
                  <a:buNone/>
                </a:pPr>
                <a:r>
                  <a:rPr lang="en-GB" sz="2400" dirty="0"/>
                  <a:t>An argument a1 defends an argument a2 if very attacker of a2 is counter-attacked by a1.</a:t>
                </a:r>
              </a:p>
              <a:p>
                <a:pPr marL="0" indent="0">
                  <a:buNone/>
                </a:pPr>
                <a:endParaRPr lang="en-GB" sz="2400" dirty="0"/>
              </a:p>
              <a:p>
                <a:pPr marL="0" indent="0">
                  <a:buNone/>
                </a:pPr>
                <a:r>
                  <a:rPr lang="en-GB" sz="2400" b="1" dirty="0"/>
                  <a:t>Example</a:t>
                </a:r>
                <a:r>
                  <a:rPr lang="en-GB" sz="2400" dirty="0"/>
                  <a:t> 1</a:t>
                </a:r>
              </a:p>
              <a:p>
                <a:pPr marL="0" indent="0">
                  <a:buNone/>
                </a:pPr>
                <a:r>
                  <a:rPr lang="en-GB" sz="2400" dirty="0"/>
                  <a:t>Conflict-free subsets are: </a:t>
                </a:r>
                <a14:m>
                  <m:oMath xmlns:m="http://schemas.openxmlformats.org/officeDocument/2006/math">
                    <m:d>
                      <m:dPr>
                        <m:begChr m:val="{"/>
                        <m:endChr m:val="}"/>
                        <m:ctrlPr>
                          <a:rPr lang="en-GB" sz="2400" i="1">
                            <a:latin typeface="Cambria Math" panose="02040503050406030204" pitchFamily="18" charset="0"/>
                          </a:rPr>
                        </m:ctrlPr>
                      </m:dPr>
                      <m:e>
                        <m:r>
                          <a:rPr lang="en-GB" sz="2400" i="1">
                            <a:latin typeface="Cambria Math" panose="02040503050406030204" pitchFamily="18" charset="0"/>
                          </a:rPr>
                          <m:t> </m:t>
                        </m:r>
                      </m:e>
                    </m:d>
                    <m:r>
                      <a:rPr lang="en-GB" sz="2400" i="1">
                        <a:latin typeface="Cambria Math" panose="02040503050406030204" pitchFamily="18" charset="0"/>
                      </a:rPr>
                      <m:t>, </m:t>
                    </m:r>
                    <m:r>
                      <a:rPr lang="en-GB" sz="2400" b="0" i="1" smtClean="0">
                        <a:latin typeface="Cambria Math" panose="02040503050406030204" pitchFamily="18" charset="0"/>
                      </a:rPr>
                      <m:t> </m:t>
                    </m:r>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𝑎</m:t>
                        </m:r>
                        <m:r>
                          <a:rPr lang="en-GB" sz="2400" i="1">
                            <a:latin typeface="Cambria Math" panose="02040503050406030204" pitchFamily="18" charset="0"/>
                          </a:rPr>
                          <m:t>1</m:t>
                        </m:r>
                      </m:e>
                    </m:d>
                    <m:r>
                      <a:rPr lang="en-GB" sz="2400" i="1">
                        <a:latin typeface="Cambria Math" panose="02040503050406030204" pitchFamily="18" charset="0"/>
                      </a:rPr>
                      <m:t>,</m:t>
                    </m:r>
                    <m:r>
                      <a:rPr lang="en-GB" sz="2400" b="0" i="1" smtClean="0">
                        <a:latin typeface="Cambria Math" panose="02040503050406030204" pitchFamily="18" charset="0"/>
                      </a:rPr>
                      <m:t>  </m:t>
                    </m:r>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𝑎</m:t>
                        </m:r>
                        <m:r>
                          <a:rPr lang="en-GB" sz="2400" i="1">
                            <a:latin typeface="Cambria Math" panose="02040503050406030204" pitchFamily="18" charset="0"/>
                          </a:rPr>
                          <m:t>2</m:t>
                        </m:r>
                      </m:e>
                    </m:d>
                    <m:r>
                      <a:rPr lang="en-GB" sz="2400" i="1">
                        <a:latin typeface="Cambria Math" panose="02040503050406030204" pitchFamily="18" charset="0"/>
                      </a:rPr>
                      <m:t>,</m:t>
                    </m:r>
                    <m:r>
                      <a:rPr lang="en-GB" sz="2400" b="0" i="1" smtClean="0">
                        <a:latin typeface="Cambria Math" panose="02040503050406030204" pitchFamily="18" charset="0"/>
                      </a:rPr>
                      <m:t>  </m:t>
                    </m:r>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𝑎</m:t>
                        </m:r>
                        <m:r>
                          <a:rPr lang="en-GB" sz="2400" i="1">
                            <a:latin typeface="Cambria Math" panose="02040503050406030204" pitchFamily="18" charset="0"/>
                          </a:rPr>
                          <m:t>3</m:t>
                        </m:r>
                      </m:e>
                    </m:d>
                    <m:r>
                      <a:rPr lang="en-GB" sz="2400" i="1">
                        <a:latin typeface="Cambria Math" panose="02040503050406030204" pitchFamily="18" charset="0"/>
                      </a:rPr>
                      <m:t>,</m:t>
                    </m:r>
                    <m:r>
                      <a:rPr lang="en-GB" sz="2400" b="0" i="1" smtClean="0">
                        <a:latin typeface="Cambria Math" panose="02040503050406030204" pitchFamily="18" charset="0"/>
                      </a:rPr>
                      <m:t>  </m:t>
                    </m:r>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𝑎</m:t>
                        </m:r>
                        <m:r>
                          <a:rPr lang="en-GB" sz="2400" i="1">
                            <a:latin typeface="Cambria Math" panose="02040503050406030204" pitchFamily="18" charset="0"/>
                          </a:rPr>
                          <m:t>1, </m:t>
                        </m:r>
                        <m:r>
                          <a:rPr lang="en-GB" sz="2400" i="1">
                            <a:latin typeface="Cambria Math" panose="02040503050406030204" pitchFamily="18" charset="0"/>
                          </a:rPr>
                          <m:t>𝑎</m:t>
                        </m:r>
                        <m:r>
                          <a:rPr lang="en-GB" sz="2400" i="1">
                            <a:latin typeface="Cambria Math" panose="02040503050406030204" pitchFamily="18" charset="0"/>
                          </a:rPr>
                          <m:t>3</m:t>
                        </m:r>
                      </m:e>
                    </m:d>
                  </m:oMath>
                </a14:m>
                <a:r>
                  <a:rPr lang="en-GB" sz="2400" dirty="0"/>
                  <a:t>.</a:t>
                </a:r>
              </a:p>
              <a:p>
                <a:pPr marL="0" indent="0">
                  <a:buNone/>
                </a:pPr>
                <a:r>
                  <a:rPr lang="en-GB" sz="2400" dirty="0"/>
                  <a:t>The admissible sets are:</a:t>
                </a:r>
                <a14:m>
                  <m:oMath xmlns:m="http://schemas.openxmlformats.org/officeDocument/2006/math">
                    <m:r>
                      <a:rPr lang="en-GB" sz="2400" b="0" i="0" smtClean="0">
                        <a:latin typeface="Cambria Math" panose="02040503050406030204" pitchFamily="18" charset="0"/>
                      </a:rPr>
                      <m:t> </m:t>
                    </m:r>
                    <m:d>
                      <m:dPr>
                        <m:begChr m:val="{"/>
                        <m:endChr m:val="}"/>
                        <m:ctrlPr>
                          <a:rPr lang="en-GB" sz="2400" i="1" smtClean="0">
                            <a:latin typeface="Cambria Math" panose="02040503050406030204" pitchFamily="18" charset="0"/>
                          </a:rPr>
                        </m:ctrlPr>
                      </m:dPr>
                      <m:e>
                        <m:r>
                          <a:rPr lang="en-GB" sz="2400" b="0" i="1" smtClean="0">
                            <a:latin typeface="Cambria Math" panose="02040503050406030204" pitchFamily="18" charset="0"/>
                          </a:rPr>
                          <m:t> </m:t>
                        </m:r>
                      </m:e>
                    </m:d>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m:t>
                        </m:r>
                      </m:e>
                    </m:d>
                    <m:r>
                      <a:rPr lang="en-GB" sz="2400" b="0" i="1" smtClean="0">
                        <a:latin typeface="Cambria Math" panose="02040503050406030204" pitchFamily="18" charset="0"/>
                      </a:rPr>
                      <m:t>,  </m:t>
                    </m:r>
                    <m:d>
                      <m:dPr>
                        <m:begChr m:val="{"/>
                        <m:endChr m:val="}"/>
                        <m:ctrlPr>
                          <a:rPr lang="en-GB" sz="240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m:t>
                        </m:r>
                      </m:e>
                    </m:d>
                  </m:oMath>
                </a14:m>
                <a:r>
                  <a:rPr lang="en-GB" sz="2400" dirty="0"/>
                  <a:t>,  </a:t>
                </a:r>
                <a14:m>
                  <m:oMath xmlns:m="http://schemas.openxmlformats.org/officeDocument/2006/math">
                    <m:d>
                      <m:dPr>
                        <m:begChr m:val="{"/>
                        <m:endChr m:val="}"/>
                        <m:ctrlPr>
                          <a:rPr lang="en-GB" sz="2400" i="1">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i="1">
                            <a:latin typeface="Cambria Math" panose="02040503050406030204" pitchFamily="18" charset="0"/>
                          </a:rPr>
                          <m:t>𝑎</m:t>
                        </m:r>
                        <m:r>
                          <a:rPr lang="en-GB" sz="2400" i="1">
                            <a:latin typeface="Cambria Math" panose="02040503050406030204" pitchFamily="18" charset="0"/>
                          </a:rPr>
                          <m:t>3</m:t>
                        </m:r>
                      </m:e>
                    </m:d>
                  </m:oMath>
                </a14:m>
                <a:r>
                  <a:rPr lang="en-GB"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772" y="1062644"/>
                <a:ext cx="8466020" cy="4123584"/>
              </a:xfrm>
              <a:blipFill>
                <a:blip r:embed="rId5"/>
                <a:stretch>
                  <a:fillRect l="-1080" t="-2806"/>
                </a:stretch>
              </a:blipFill>
            </p:spPr>
            <p:txBody>
              <a:bodyPr/>
              <a:lstStyle/>
              <a:p>
                <a:r>
                  <a:rPr lang="en-GB">
                    <a:noFill/>
                  </a:rPr>
                  <a:t> </a:t>
                </a:r>
              </a:p>
            </p:txBody>
          </p:sp>
        </mc:Fallback>
      </mc:AlternateContent>
      <p:grpSp>
        <p:nvGrpSpPr>
          <p:cNvPr id="5" name="Group 4">
            <a:extLst>
              <a:ext uri="{FF2B5EF4-FFF2-40B4-BE49-F238E27FC236}">
                <a16:creationId xmlns:a16="http://schemas.microsoft.com/office/drawing/2014/main" id="{AC7B93D5-245C-4974-99E4-F67F19CC41C3}"/>
              </a:ext>
            </a:extLst>
          </p:cNvPr>
          <p:cNvGrpSpPr/>
          <p:nvPr/>
        </p:nvGrpSpPr>
        <p:grpSpPr>
          <a:xfrm>
            <a:off x="1582994" y="5584432"/>
            <a:ext cx="5791216" cy="855412"/>
            <a:chOff x="1582994" y="4758809"/>
            <a:chExt cx="5791216" cy="855412"/>
          </a:xfrm>
        </p:grpSpPr>
        <p:sp>
          <p:nvSpPr>
            <p:cNvPr id="10" name="Oval 9"/>
            <p:cNvSpPr/>
            <p:nvPr/>
          </p:nvSpPr>
          <p:spPr>
            <a:xfrm>
              <a:off x="1582994" y="4758809"/>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1" name="Oval 10"/>
            <p:cNvSpPr/>
            <p:nvPr/>
          </p:nvSpPr>
          <p:spPr>
            <a:xfrm>
              <a:off x="4065647" y="4773560"/>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12" name="Oval 11"/>
            <p:cNvSpPr/>
            <p:nvPr/>
          </p:nvSpPr>
          <p:spPr>
            <a:xfrm>
              <a:off x="6548300" y="478831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cxnSp>
          <p:nvCxnSpPr>
            <p:cNvPr id="14" name="Straight Arrow Connector 13"/>
            <p:cNvCxnSpPr/>
            <p:nvPr/>
          </p:nvCxnSpPr>
          <p:spPr>
            <a:xfrm>
              <a:off x="4891557" y="5201266"/>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05F212B9-B9C3-4DB5-AE13-425A33615195}"/>
                </a:ext>
              </a:extLst>
            </p:cNvPr>
            <p:cNvCxnSpPr/>
            <p:nvPr/>
          </p:nvCxnSpPr>
          <p:spPr>
            <a:xfrm>
              <a:off x="2408904" y="5067120"/>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50C1FAC8-475A-4588-9E97-E0EC241E8215}"/>
                </a:ext>
              </a:extLst>
            </p:cNvPr>
            <p:cNvCxnSpPr>
              <a:cxnSpLocks/>
            </p:cNvCxnSpPr>
            <p:nvPr/>
          </p:nvCxnSpPr>
          <p:spPr>
            <a:xfrm flipH="1">
              <a:off x="2379138" y="5342868"/>
              <a:ext cx="1686509"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grpSp>
      <p:pic>
        <p:nvPicPr>
          <p:cNvPr id="6" name="Audio 5">
            <a:hlinkClick r:id="" action="ppaction://media"/>
            <a:extLst>
              <a:ext uri="{FF2B5EF4-FFF2-40B4-BE49-F238E27FC236}">
                <a16:creationId xmlns:a16="http://schemas.microsoft.com/office/drawing/2014/main" id="{5E4EC74A-2E01-4C37-8850-6DC18E1065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000561406"/>
      </p:ext>
    </p:extLst>
  </p:cSld>
  <p:clrMapOvr>
    <a:masterClrMapping/>
  </p:clrMapOvr>
  <mc:AlternateContent xmlns:mc="http://schemas.openxmlformats.org/markup-compatibility/2006">
    <mc:Choice xmlns:p14="http://schemas.microsoft.com/office/powerpoint/2010/main" Requires="p14">
      <p:transition spd="slow" p14:dur="2000" advTm="270893"/>
    </mc:Choice>
    <mc:Fallback>
      <p:transition spd="slow" advTm="270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Exercise 3: Which subsets are </a:t>
            </a:r>
            <a:r>
              <a:rPr lang="en-GB" sz="3200" b="1" dirty="0" err="1"/>
              <a:t>admissable</a:t>
            </a:r>
            <a:r>
              <a:rPr lang="en-GB" sz="3200" b="1" dirty="0"/>
              <a:t> sets?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915" y="1204686"/>
                <a:ext cx="8338456" cy="5363027"/>
              </a:xfrm>
            </p:spPr>
            <p:txBody>
              <a:bodyPr>
                <a:normAutofit/>
              </a:bodyPr>
              <a:lstStyle/>
              <a:p>
                <a:pPr marL="0" indent="0">
                  <a:buNone/>
                </a:pPr>
                <a14:m>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oMath>
                </a14:m>
                <a:r>
                  <a:rPr lang="en-GB" sz="2400" dirty="0"/>
                  <a:t> </a:t>
                </a:r>
              </a:p>
              <a:p>
                <a:pPr marL="0" indent="0">
                  <a:buNone/>
                </a:pPr>
                <a14:m>
                  <m:oMath xmlns:m="http://schemas.openxmlformats.org/officeDocument/2006/math">
                    <m:r>
                      <a:rPr lang="en-GB" sz="2400" b="0" i="1" smtClean="0">
                        <a:latin typeface="Cambria Math" panose="02040503050406030204" pitchFamily="18" charset="0"/>
                      </a:rPr>
                      <m:t>𝑅</m:t>
                    </m:r>
                    <m:r>
                      <a:rPr lang="en-GB" sz="2400" b="0" i="1"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1, 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2, </m:t>
                            </m:r>
                            <m:r>
                              <a:rPr lang="en-GB" sz="2400" b="0" i="1" smtClean="0">
                                <a:latin typeface="Cambria Math" panose="02040503050406030204" pitchFamily="18" charset="0"/>
                              </a:rPr>
                              <m:t>𝑎</m:t>
                            </m:r>
                            <m:r>
                              <a:rPr lang="en-GB" sz="2400" b="0" i="1" smtClean="0">
                                <a:latin typeface="Cambria Math" panose="02040503050406030204" pitchFamily="18" charset="0"/>
                              </a:rPr>
                              <m:t>5</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2, </m:t>
                        </m:r>
                      </m:e>
                    </m:d>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3, </m:t>
                            </m:r>
                            <m:r>
                              <a:rPr lang="en-GB" sz="2400" b="0" i="1" smtClean="0">
                                <a:latin typeface="Cambria Math" panose="02040503050406030204" pitchFamily="18" charset="0"/>
                              </a:rPr>
                              <m:t>𝑎</m:t>
                            </m:r>
                            <m:r>
                              <a:rPr lang="en-GB" sz="2400" b="0" i="1" smtClean="0">
                                <a:latin typeface="Cambria Math" panose="02040503050406030204" pitchFamily="18" charset="0"/>
                              </a:rPr>
                              <m:t>2</m:t>
                            </m:r>
                          </m:e>
                        </m:d>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3</m:t>
                            </m:r>
                          </m:e>
                        </m:d>
                        <m:r>
                          <a:rPr lang="en-GB" sz="2400" b="0" i="1" smtClean="0">
                            <a:latin typeface="Cambria Math" panose="02040503050406030204" pitchFamily="18" charset="0"/>
                          </a:rPr>
                          <m:t>, (</m:t>
                        </m:r>
                        <m:r>
                          <a:rPr lang="en-GB" sz="2400" b="0" i="1" smtClean="0">
                            <a:latin typeface="Cambria Math" panose="02040503050406030204" pitchFamily="18" charset="0"/>
                          </a:rPr>
                          <m:t>𝑎</m:t>
                        </m:r>
                        <m:r>
                          <a:rPr lang="en-GB" sz="2400" b="0" i="1" smtClean="0">
                            <a:latin typeface="Cambria Math" panose="02040503050406030204" pitchFamily="18" charset="0"/>
                          </a:rPr>
                          <m:t>4, </m:t>
                        </m:r>
                        <m:r>
                          <a:rPr lang="en-GB" sz="2400" b="0" i="1" smtClean="0">
                            <a:latin typeface="Cambria Math" panose="02040503050406030204" pitchFamily="18" charset="0"/>
                          </a:rPr>
                          <m:t>𝑎</m:t>
                        </m:r>
                        <m:r>
                          <a:rPr lang="en-GB" sz="2400" b="0" i="1" smtClean="0">
                            <a:latin typeface="Cambria Math" panose="02040503050406030204" pitchFamily="18" charset="0"/>
                          </a:rPr>
                          <m:t>4)</m:t>
                        </m:r>
                      </m:e>
                    </m:d>
                  </m:oMath>
                </a14:m>
                <a:r>
                  <a:rPr lang="en-GB" sz="2400" dirty="0"/>
                  <a:t> </a:t>
                </a:r>
              </a:p>
              <a:p>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915" y="1204686"/>
                <a:ext cx="8338456" cy="5363027"/>
              </a:xfrm>
              <a:blipFill rotWithShape="0">
                <a:blip r:embed="rId5" cstate="print"/>
                <a:stretch>
                  <a:fillRect l="-146" t="-11945" r="-3947"/>
                </a:stretch>
              </a:blipFill>
            </p:spPr>
            <p:txBody>
              <a:bodyPr/>
              <a:lstStyle/>
              <a:p>
                <a:r>
                  <a:rPr lang="en-GB">
                    <a:noFill/>
                  </a:rPr>
                  <a:t> </a:t>
                </a:r>
              </a:p>
            </p:txBody>
          </p:sp>
        </mc:Fallback>
      </mc:AlternateContent>
      <p:grpSp>
        <p:nvGrpSpPr>
          <p:cNvPr id="13" name="Group 19"/>
          <p:cNvGrpSpPr/>
          <p:nvPr/>
        </p:nvGrpSpPr>
        <p:grpSpPr>
          <a:xfrm>
            <a:off x="1582994" y="2399076"/>
            <a:ext cx="5791216" cy="3765636"/>
            <a:chOff x="1582994" y="2399076"/>
            <a:chExt cx="5791216" cy="3765636"/>
          </a:xfrm>
        </p:grpSpPr>
        <p:sp>
          <p:nvSpPr>
            <p:cNvPr id="5" name="Oval 4"/>
            <p:cNvSpPr/>
            <p:nvPr/>
          </p:nvSpPr>
          <p:spPr>
            <a:xfrm>
              <a:off x="1582994" y="3805081"/>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a2</a:t>
              </a:r>
            </a:p>
          </p:txBody>
        </p:sp>
        <p:sp>
          <p:nvSpPr>
            <p:cNvPr id="6" name="Oval 5"/>
            <p:cNvSpPr/>
            <p:nvPr/>
          </p:nvSpPr>
          <p:spPr>
            <a:xfrm>
              <a:off x="4065647" y="381983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a3</a:t>
              </a:r>
            </a:p>
          </p:txBody>
        </p:sp>
        <p:sp>
          <p:nvSpPr>
            <p:cNvPr id="7" name="Oval 6"/>
            <p:cNvSpPr/>
            <p:nvPr/>
          </p:nvSpPr>
          <p:spPr>
            <a:xfrm>
              <a:off x="6548300" y="3834583"/>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a4</a:t>
              </a:r>
            </a:p>
          </p:txBody>
        </p:sp>
        <p:cxnSp>
          <p:nvCxnSpPr>
            <p:cNvPr id="9" name="Straight Arrow Connector 8"/>
            <p:cNvCxnSpPr/>
            <p:nvPr/>
          </p:nvCxnSpPr>
          <p:spPr>
            <a:xfrm>
              <a:off x="4891557" y="424753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sp>
          <p:nvSpPr>
            <p:cNvPr id="10" name="Oval 9"/>
            <p:cNvSpPr/>
            <p:nvPr/>
          </p:nvSpPr>
          <p:spPr>
            <a:xfrm>
              <a:off x="1582994" y="5338802"/>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a1</a:t>
              </a:r>
            </a:p>
          </p:txBody>
        </p:sp>
        <p:sp>
          <p:nvSpPr>
            <p:cNvPr id="11" name="Oval 10"/>
            <p:cNvSpPr/>
            <p:nvPr/>
          </p:nvSpPr>
          <p:spPr>
            <a:xfrm>
              <a:off x="1582994" y="2399076"/>
              <a:ext cx="825910" cy="82591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800" b="1" dirty="0"/>
                <a:t>a5</a:t>
              </a:r>
            </a:p>
          </p:txBody>
        </p:sp>
        <p:cxnSp>
          <p:nvCxnSpPr>
            <p:cNvPr id="12" name="Straight Arrow Connector 11"/>
            <p:cNvCxnSpPr>
              <a:stCxn id="5" idx="4"/>
              <a:endCxn id="10" idx="0"/>
            </p:cNvCxnSpPr>
            <p:nvPr/>
          </p:nvCxnSpPr>
          <p:spPr>
            <a:xfrm>
              <a:off x="1995949" y="4630991"/>
              <a:ext cx="0" cy="70781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1" idx="4"/>
              <a:endCxn id="5" idx="0"/>
            </p:cNvCxnSpPr>
            <p:nvPr/>
          </p:nvCxnSpPr>
          <p:spPr>
            <a:xfrm>
              <a:off x="1995949" y="3224986"/>
              <a:ext cx="0" cy="580095"/>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9" name="Curved Connector 18"/>
            <p:cNvCxnSpPr>
              <a:stCxn id="7" idx="6"/>
              <a:endCxn id="7" idx="0"/>
            </p:cNvCxnSpPr>
            <p:nvPr/>
          </p:nvCxnSpPr>
          <p:spPr>
            <a:xfrm flipH="1" flipV="1">
              <a:off x="6961255" y="3834583"/>
              <a:ext cx="412955" cy="412955"/>
            </a:xfrm>
            <a:prstGeom prst="curvedConnector4">
              <a:avLst>
                <a:gd name="adj1" fmla="val -55357"/>
                <a:gd name="adj2" fmla="val 155357"/>
              </a:avLst>
            </a:prstGeom>
            <a:ln w="38100">
              <a:tailEnd type="triangle" w="lg" len="lg"/>
            </a:ln>
          </p:spPr>
          <p:style>
            <a:lnRef idx="3">
              <a:schemeClr val="dk1"/>
            </a:lnRef>
            <a:fillRef idx="0">
              <a:schemeClr val="dk1"/>
            </a:fillRef>
            <a:effectRef idx="2">
              <a:schemeClr val="dk1"/>
            </a:effectRef>
            <a:fontRef idx="minor">
              <a:schemeClr val="tx1"/>
            </a:fontRef>
          </p:style>
        </p:cxnSp>
      </p:grpSp>
      <p:cxnSp>
        <p:nvCxnSpPr>
          <p:cNvPr id="16" name="Straight Arrow Connector 15">
            <a:extLst>
              <a:ext uri="{FF2B5EF4-FFF2-40B4-BE49-F238E27FC236}">
                <a16:creationId xmlns:a16="http://schemas.microsoft.com/office/drawing/2014/main" id="{ADC5A19A-D947-4A7E-A673-97395DEA2D72}"/>
              </a:ext>
            </a:extLst>
          </p:cNvPr>
          <p:cNvCxnSpPr>
            <a:cxnSpLocks/>
          </p:cNvCxnSpPr>
          <p:nvPr/>
        </p:nvCxnSpPr>
        <p:spPr>
          <a:xfrm>
            <a:off x="2408904" y="4073088"/>
            <a:ext cx="1656743" cy="14751"/>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CF7752E6-8002-4ECC-B028-C4D08DD2EBF6}"/>
              </a:ext>
            </a:extLst>
          </p:cNvPr>
          <p:cNvCxnSpPr>
            <a:cxnSpLocks/>
          </p:cNvCxnSpPr>
          <p:nvPr/>
        </p:nvCxnSpPr>
        <p:spPr>
          <a:xfrm flipH="1">
            <a:off x="2423526" y="4348836"/>
            <a:ext cx="1642122" cy="0"/>
          </a:xfrm>
          <a:prstGeom prst="straightConnector1">
            <a:avLst/>
          </a:prstGeom>
          <a:ln w="38100">
            <a:headEnd type="triangle" w="lg" len="lg"/>
            <a:tailEnd type="none" w="lg" len="lg"/>
          </a:ln>
        </p:spPr>
        <p:style>
          <a:lnRef idx="3">
            <a:schemeClr val="dk1"/>
          </a:lnRef>
          <a:fillRef idx="0">
            <a:schemeClr val="dk1"/>
          </a:fillRef>
          <a:effectRef idx="2">
            <a:schemeClr val="dk1"/>
          </a:effectRef>
          <a:fontRef idx="minor">
            <a:schemeClr val="tx1"/>
          </a:fontRef>
        </p:style>
      </p:cxnSp>
      <p:pic>
        <p:nvPicPr>
          <p:cNvPr id="8" name="Audio 7">
            <a:hlinkClick r:id="" action="ppaction://media"/>
            <a:extLst>
              <a:ext uri="{FF2B5EF4-FFF2-40B4-BE49-F238E27FC236}">
                <a16:creationId xmlns:a16="http://schemas.microsoft.com/office/drawing/2014/main" id="{4880F6A1-15D3-4526-93E3-8C287ABA58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12321476"/>
      </p:ext>
    </p:extLst>
  </p:cSld>
  <p:clrMapOvr>
    <a:masterClrMapping/>
  </p:clrMapOvr>
  <mc:AlternateContent xmlns:mc="http://schemas.openxmlformats.org/markup-compatibility/2006">
    <mc:Choice xmlns:p14="http://schemas.microsoft.com/office/powerpoint/2010/main" Requires="p14">
      <p:transition spd="slow" p14:dur="2000" advTm="32508"/>
    </mc:Choice>
    <mc:Fallback>
      <p:transition spd="slow" advTm="32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End of Part A</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endParaRPr lang="en-GB" sz="2400" dirty="0"/>
          </a:p>
          <a:p>
            <a:pPr marL="0" indent="0">
              <a:buNone/>
            </a:pPr>
            <a:endParaRPr lang="en-GB" sz="2400" dirty="0"/>
          </a:p>
          <a:p>
            <a:pPr marL="0" indent="0">
              <a:buNone/>
            </a:pPr>
            <a:r>
              <a:rPr lang="en-GB" sz="2400" dirty="0"/>
              <a:t>The lectures for Week 8 continue with Part B. </a:t>
            </a:r>
          </a:p>
          <a:p>
            <a:endParaRPr lang="en-GB" sz="2400" dirty="0"/>
          </a:p>
        </p:txBody>
      </p:sp>
      <p:pic>
        <p:nvPicPr>
          <p:cNvPr id="5" name="Audio 4">
            <a:hlinkClick r:id="" action="ppaction://media"/>
            <a:extLst>
              <a:ext uri="{FF2B5EF4-FFF2-40B4-BE49-F238E27FC236}">
                <a16:creationId xmlns:a16="http://schemas.microsoft.com/office/drawing/2014/main" id="{E361A4E4-9FE8-4063-8FAA-8B6C31589F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114553133"/>
      </p:ext>
    </p:extLst>
  </p:cSld>
  <p:clrMapOvr>
    <a:masterClrMapping/>
  </p:clrMapOvr>
  <mc:AlternateContent xmlns:mc="http://schemas.openxmlformats.org/markup-compatibility/2006">
    <mc:Choice xmlns:p14="http://schemas.microsoft.com/office/powerpoint/2010/main" Requires="p14">
      <p:transition spd="slow" p14:dur="2000" advTm="14197"/>
    </mc:Choice>
    <mc:Fallback>
      <p:transition spd="slow" advTm="14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What is an argument?</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endParaRPr lang="en-GB" sz="1600" dirty="0"/>
          </a:p>
        </p:txBody>
      </p:sp>
      <p:pic>
        <p:nvPicPr>
          <p:cNvPr id="5" name="Audio 4">
            <a:hlinkClick r:id="" action="ppaction://media"/>
            <a:extLst>
              <a:ext uri="{FF2B5EF4-FFF2-40B4-BE49-F238E27FC236}">
                <a16:creationId xmlns:a16="http://schemas.microsoft.com/office/drawing/2014/main" id="{3F63D946-DCE0-49E8-B49E-35158B27E1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843962353"/>
      </p:ext>
    </p:extLst>
  </p:cSld>
  <p:clrMapOvr>
    <a:masterClrMapping/>
  </p:clrMapOvr>
  <mc:AlternateContent xmlns:mc="http://schemas.openxmlformats.org/markup-compatibility/2006">
    <mc:Choice xmlns:p14="http://schemas.microsoft.com/office/powerpoint/2010/main" Requires="p14">
      <p:transition spd="slow" p14:dur="2000" advTm="12357"/>
    </mc:Choice>
    <mc:Fallback>
      <p:transition spd="slow" advTm="12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What is an argument?</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 statement, reason, or fact for or against a point.” </a:t>
            </a:r>
            <a:r>
              <a:rPr lang="en-GB" sz="1600" dirty="0">
                <a:hlinkClick r:id="rId5"/>
              </a:rPr>
              <a:t>http://www.dictionary.com/browse/argument</a:t>
            </a:r>
            <a:r>
              <a:rPr lang="en-GB" sz="1600" dirty="0"/>
              <a:t> </a:t>
            </a:r>
          </a:p>
          <a:p>
            <a:pPr marL="0" indent="0">
              <a:buNone/>
            </a:pPr>
            <a:endParaRPr lang="en-GB" sz="2400" dirty="0"/>
          </a:p>
          <a:p>
            <a:pPr marL="0" indent="0">
              <a:buNone/>
            </a:pPr>
            <a:r>
              <a:rPr lang="en-GB" sz="2400" dirty="0"/>
              <a:t>“</a:t>
            </a:r>
            <a:r>
              <a:rPr lang="en-GB" sz="2400" b="1" dirty="0"/>
              <a:t> </a:t>
            </a:r>
            <a:r>
              <a:rPr lang="en-GB" sz="2400" dirty="0"/>
              <a:t>A course of reasoning aimed at demonstrating truth or false-hood” </a:t>
            </a:r>
            <a:r>
              <a:rPr lang="en-GB" sz="1600" dirty="0">
                <a:hlinkClick r:id="rId6"/>
              </a:rPr>
              <a:t>https://www.thefreedictionary.com/argument</a:t>
            </a:r>
            <a:r>
              <a:rPr lang="en-GB" sz="1600" dirty="0"/>
              <a:t> </a:t>
            </a:r>
          </a:p>
          <a:p>
            <a:pPr marL="0" indent="0">
              <a:buNone/>
            </a:pPr>
            <a:endParaRPr lang="en-GB" sz="2400" dirty="0"/>
          </a:p>
          <a:p>
            <a:pPr marL="0" indent="0">
              <a:buNone/>
            </a:pPr>
            <a:r>
              <a:rPr lang="en-GB" sz="2400" dirty="0"/>
              <a:t>“A discussion involving differing points of view” </a:t>
            </a:r>
            <a:r>
              <a:rPr lang="en-GB" sz="1600" dirty="0">
                <a:hlinkClick r:id="rId5"/>
              </a:rPr>
              <a:t>http://www.dictionary.com/browse/argument</a:t>
            </a:r>
            <a:r>
              <a:rPr lang="en-GB" sz="1600" dirty="0"/>
              <a:t> </a:t>
            </a:r>
          </a:p>
          <a:p>
            <a:pPr marL="0" indent="0">
              <a:buNone/>
            </a:pPr>
            <a:endParaRPr lang="en-GB" sz="2400" dirty="0"/>
          </a:p>
          <a:p>
            <a:pPr marL="0" indent="0">
              <a:buNone/>
            </a:pPr>
            <a:r>
              <a:rPr lang="en-GB" sz="2400" dirty="0"/>
              <a:t>“An address or composition intended to convince or persuade” </a:t>
            </a:r>
            <a:r>
              <a:rPr lang="en-GB" sz="1600" dirty="0">
                <a:hlinkClick r:id="rId5"/>
              </a:rPr>
              <a:t>http://www.dictionary.com/browse/argument</a:t>
            </a:r>
            <a:r>
              <a:rPr lang="en-GB" sz="1600" dirty="0"/>
              <a:t> </a:t>
            </a:r>
          </a:p>
        </p:txBody>
      </p:sp>
      <p:pic>
        <p:nvPicPr>
          <p:cNvPr id="5" name="Audio 4">
            <a:hlinkClick r:id="" action="ppaction://media"/>
            <a:extLst>
              <a:ext uri="{FF2B5EF4-FFF2-40B4-BE49-F238E27FC236}">
                <a16:creationId xmlns:a16="http://schemas.microsoft.com/office/drawing/2014/main" id="{4793A8F1-0050-4CEA-AF8C-12079A8FF0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91392076"/>
      </p:ext>
    </p:extLst>
  </p:cSld>
  <p:clrMapOvr>
    <a:masterClrMapping/>
  </p:clrMapOvr>
  <mc:AlternateContent xmlns:mc="http://schemas.openxmlformats.org/markup-compatibility/2006">
    <mc:Choice xmlns:p14="http://schemas.microsoft.com/office/powerpoint/2010/main" Requires="p14">
      <p:transition spd="slow" p14:dur="2000" advTm="36801"/>
    </mc:Choice>
    <mc:Fallback>
      <p:transition spd="slow" advTm="36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What is an argument?</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t>“A statement, reason, or fact for or against a point.” </a:t>
            </a:r>
            <a:r>
              <a:rPr lang="en-GB" sz="1600" dirty="0">
                <a:hlinkClick r:id="rId5"/>
              </a:rPr>
              <a:t>http://www.dictionary.com/browse/argument</a:t>
            </a:r>
            <a:r>
              <a:rPr lang="en-GB" sz="1600" dirty="0"/>
              <a:t> </a:t>
            </a:r>
          </a:p>
          <a:p>
            <a:pPr marL="0" indent="0">
              <a:buNone/>
            </a:pPr>
            <a:endParaRPr lang="en-GB" sz="2400" dirty="0"/>
          </a:p>
          <a:p>
            <a:pPr marL="0" indent="0">
              <a:buNone/>
            </a:pPr>
            <a:r>
              <a:rPr lang="en-GB" sz="2400" dirty="0">
                <a:solidFill>
                  <a:schemeClr val="bg2">
                    <a:lumMod val="90000"/>
                  </a:schemeClr>
                </a:solidFill>
              </a:rPr>
              <a:t>“</a:t>
            </a:r>
            <a:r>
              <a:rPr lang="en-GB" sz="2400" b="1" dirty="0">
                <a:solidFill>
                  <a:schemeClr val="bg2">
                    <a:lumMod val="90000"/>
                  </a:schemeClr>
                </a:solidFill>
              </a:rPr>
              <a:t> </a:t>
            </a:r>
            <a:r>
              <a:rPr lang="en-GB" sz="2400" dirty="0">
                <a:solidFill>
                  <a:schemeClr val="bg2">
                    <a:lumMod val="90000"/>
                  </a:schemeClr>
                </a:solidFill>
              </a:rPr>
              <a:t>A course of reasoning aimed at demonstrating truth or false-hood” </a:t>
            </a:r>
            <a:r>
              <a:rPr lang="en-GB" sz="1600" dirty="0">
                <a:solidFill>
                  <a:schemeClr val="bg2">
                    <a:lumMod val="90000"/>
                  </a:schemeClr>
                </a:solidFill>
                <a:hlinkClick r:id="rId6"/>
              </a:rPr>
              <a:t>https://www.thefreedictionary.com/argument</a:t>
            </a:r>
            <a:r>
              <a:rPr lang="en-GB" sz="1600" dirty="0">
                <a:solidFill>
                  <a:schemeClr val="bg2">
                    <a:lumMod val="90000"/>
                  </a:schemeClr>
                </a:solidFill>
              </a:rPr>
              <a:t> </a:t>
            </a:r>
          </a:p>
          <a:p>
            <a:pPr marL="0" indent="0">
              <a:buNone/>
            </a:pPr>
            <a:endParaRPr lang="en-GB" sz="2400" dirty="0">
              <a:solidFill>
                <a:schemeClr val="bg2">
                  <a:lumMod val="90000"/>
                </a:schemeClr>
              </a:solidFill>
            </a:endParaRPr>
          </a:p>
          <a:p>
            <a:pPr marL="0" indent="0">
              <a:buNone/>
            </a:pPr>
            <a:r>
              <a:rPr lang="en-GB" sz="2400" dirty="0">
                <a:solidFill>
                  <a:schemeClr val="bg2">
                    <a:lumMod val="90000"/>
                  </a:schemeClr>
                </a:solidFill>
              </a:rPr>
              <a:t>“A discussion involving differing points of view” </a:t>
            </a:r>
            <a:r>
              <a:rPr lang="en-GB" sz="1600" dirty="0">
                <a:solidFill>
                  <a:schemeClr val="bg2">
                    <a:lumMod val="90000"/>
                  </a:schemeClr>
                </a:solidFill>
                <a:hlinkClick r:id="rId5"/>
              </a:rPr>
              <a:t>http://www.dictionary.com/browse/argument</a:t>
            </a:r>
            <a:r>
              <a:rPr lang="en-GB" sz="1600" dirty="0">
                <a:solidFill>
                  <a:schemeClr val="bg2">
                    <a:lumMod val="90000"/>
                  </a:schemeClr>
                </a:solidFill>
              </a:rPr>
              <a:t> </a:t>
            </a:r>
          </a:p>
          <a:p>
            <a:pPr marL="0" indent="0">
              <a:buNone/>
            </a:pPr>
            <a:endParaRPr lang="en-GB" sz="2400" dirty="0">
              <a:solidFill>
                <a:schemeClr val="bg2">
                  <a:lumMod val="90000"/>
                </a:schemeClr>
              </a:solidFill>
            </a:endParaRPr>
          </a:p>
          <a:p>
            <a:pPr marL="0" indent="0">
              <a:buNone/>
            </a:pPr>
            <a:r>
              <a:rPr lang="en-GB" sz="2400" dirty="0">
                <a:solidFill>
                  <a:schemeClr val="bg2">
                    <a:lumMod val="90000"/>
                  </a:schemeClr>
                </a:solidFill>
              </a:rPr>
              <a:t>“An address or composition intended to convince or persuade” </a:t>
            </a:r>
            <a:r>
              <a:rPr lang="en-GB" sz="1600" dirty="0">
                <a:solidFill>
                  <a:schemeClr val="bg2">
                    <a:lumMod val="90000"/>
                  </a:schemeClr>
                </a:solidFill>
                <a:hlinkClick r:id="rId5"/>
              </a:rPr>
              <a:t>http://www.dictionary.com/browse/argument</a:t>
            </a:r>
            <a:r>
              <a:rPr lang="en-GB" sz="1600" dirty="0">
                <a:solidFill>
                  <a:schemeClr val="bg2">
                    <a:lumMod val="90000"/>
                  </a:schemeClr>
                </a:solidFill>
              </a:rPr>
              <a:t> </a:t>
            </a:r>
          </a:p>
        </p:txBody>
      </p:sp>
      <p:sp>
        <p:nvSpPr>
          <p:cNvPr id="5" name="TextBox 4"/>
          <p:cNvSpPr txBox="1"/>
          <p:nvPr/>
        </p:nvSpPr>
        <p:spPr>
          <a:xfrm>
            <a:off x="5024284" y="1612491"/>
            <a:ext cx="2969342" cy="923330"/>
          </a:xfrm>
          <a:prstGeom prst="rect">
            <a:avLst/>
          </a:prstGeom>
          <a:solidFill>
            <a:schemeClr val="accent4">
              <a:lumMod val="20000"/>
              <a:lumOff val="80000"/>
            </a:schemeClr>
          </a:solidFill>
          <a:ln>
            <a:solidFill>
              <a:schemeClr val="tx1"/>
            </a:solidFill>
          </a:ln>
        </p:spPr>
        <p:txBody>
          <a:bodyPr wrap="square" rtlCol="0">
            <a:spAutoFit/>
          </a:bodyPr>
          <a:lstStyle/>
          <a:p>
            <a:r>
              <a:rPr lang="en-GB" dirty="0"/>
              <a:t>We should go on holiday to Costa Rica because we’ll see lots of amazing animals. </a:t>
            </a:r>
          </a:p>
        </p:txBody>
      </p:sp>
      <p:pic>
        <p:nvPicPr>
          <p:cNvPr id="6" name="Audio 5">
            <a:hlinkClick r:id="" action="ppaction://media"/>
            <a:extLst>
              <a:ext uri="{FF2B5EF4-FFF2-40B4-BE49-F238E27FC236}">
                <a16:creationId xmlns:a16="http://schemas.microsoft.com/office/drawing/2014/main" id="{5A56BFF9-5BCC-48C6-B96F-A7E5E77292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84740321"/>
      </p:ext>
    </p:extLst>
  </p:cSld>
  <p:clrMapOvr>
    <a:masterClrMapping/>
  </p:clrMapOvr>
  <mc:AlternateContent xmlns:mc="http://schemas.openxmlformats.org/markup-compatibility/2006">
    <mc:Choice xmlns:p14="http://schemas.microsoft.com/office/powerpoint/2010/main" Requires="p14">
      <p:transition spd="slow" p14:dur="2000" advTm="15590"/>
    </mc:Choice>
    <mc:Fallback>
      <p:transition spd="slow" advTm="15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What is an argument?</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solidFill>
                  <a:schemeClr val="bg2"/>
                </a:solidFill>
              </a:rPr>
              <a:t>“A statement, reason, or fact for or against a point.” </a:t>
            </a:r>
            <a:r>
              <a:rPr lang="en-GB" sz="1600" dirty="0">
                <a:solidFill>
                  <a:schemeClr val="bg2"/>
                </a:solidFill>
                <a:hlinkClick r:id="rId5"/>
              </a:rPr>
              <a:t>http://www.dictionary.com/browse/argument</a:t>
            </a:r>
            <a:r>
              <a:rPr lang="en-GB" sz="1600" dirty="0">
                <a:solidFill>
                  <a:schemeClr val="bg2"/>
                </a:solidFill>
              </a:rPr>
              <a:t> </a:t>
            </a:r>
          </a:p>
          <a:p>
            <a:pPr marL="0" indent="0">
              <a:buNone/>
            </a:pPr>
            <a:endParaRPr lang="en-GB" sz="2400" dirty="0"/>
          </a:p>
          <a:p>
            <a:pPr marL="0" indent="0">
              <a:buNone/>
            </a:pPr>
            <a:r>
              <a:rPr lang="en-GB" sz="2400" dirty="0"/>
              <a:t>“</a:t>
            </a:r>
            <a:r>
              <a:rPr lang="en-GB" sz="2400" b="1" dirty="0"/>
              <a:t> </a:t>
            </a:r>
            <a:r>
              <a:rPr lang="en-GB" sz="2400" dirty="0"/>
              <a:t>A course of reasoning aimed at demonstrating truth or false-hood” </a:t>
            </a:r>
            <a:r>
              <a:rPr lang="en-GB" sz="1600" dirty="0">
                <a:hlinkClick r:id="rId6"/>
              </a:rPr>
              <a:t>https://www.thefreedictionary.com/argument</a:t>
            </a:r>
            <a:r>
              <a:rPr lang="en-GB" sz="1600" dirty="0"/>
              <a:t> </a:t>
            </a:r>
          </a:p>
          <a:p>
            <a:pPr marL="0" indent="0">
              <a:buNone/>
            </a:pPr>
            <a:endParaRPr lang="en-GB" sz="2400" dirty="0"/>
          </a:p>
          <a:p>
            <a:pPr marL="0" indent="0">
              <a:buNone/>
            </a:pPr>
            <a:r>
              <a:rPr lang="en-GB" sz="2400" dirty="0">
                <a:solidFill>
                  <a:schemeClr val="bg2"/>
                </a:solidFill>
              </a:rPr>
              <a:t>“A discussion involving differing points of view” </a:t>
            </a:r>
            <a:r>
              <a:rPr lang="en-GB" sz="1600" dirty="0">
                <a:solidFill>
                  <a:schemeClr val="bg2"/>
                </a:solidFill>
                <a:hlinkClick r:id="rId5"/>
              </a:rPr>
              <a:t>http://www.dictionary.com/browse/argument</a:t>
            </a:r>
            <a:r>
              <a:rPr lang="en-GB" sz="1600" dirty="0">
                <a:solidFill>
                  <a:schemeClr val="bg2"/>
                </a:solidFill>
              </a:rPr>
              <a:t> </a:t>
            </a:r>
          </a:p>
          <a:p>
            <a:pPr marL="0" indent="0">
              <a:buNone/>
            </a:pPr>
            <a:endParaRPr lang="en-GB" sz="2400" dirty="0">
              <a:solidFill>
                <a:schemeClr val="bg2"/>
              </a:solidFill>
            </a:endParaRPr>
          </a:p>
          <a:p>
            <a:pPr marL="0" indent="0">
              <a:buNone/>
            </a:pPr>
            <a:r>
              <a:rPr lang="en-GB" sz="2400" dirty="0">
                <a:solidFill>
                  <a:schemeClr val="bg2"/>
                </a:solidFill>
              </a:rPr>
              <a:t>“An address or composition intended to convince or persuade” </a:t>
            </a:r>
            <a:r>
              <a:rPr lang="en-GB" sz="1600" dirty="0">
                <a:solidFill>
                  <a:schemeClr val="bg2"/>
                </a:solidFill>
                <a:hlinkClick r:id="rId5"/>
              </a:rPr>
              <a:t>http://www.dictionary.com/browse/argument</a:t>
            </a:r>
            <a:r>
              <a:rPr lang="en-GB" sz="1600" dirty="0">
                <a:solidFill>
                  <a:schemeClr val="bg2"/>
                </a:solidFill>
              </a:rPr>
              <a:t> </a:t>
            </a:r>
          </a:p>
        </p:txBody>
      </p:sp>
      <p:sp>
        <p:nvSpPr>
          <p:cNvPr id="5" name="TextBox 4"/>
          <p:cNvSpPr txBox="1"/>
          <p:nvPr/>
        </p:nvSpPr>
        <p:spPr>
          <a:xfrm>
            <a:off x="3480618" y="3097162"/>
            <a:ext cx="4916129" cy="2585323"/>
          </a:xfrm>
          <a:prstGeom prst="rect">
            <a:avLst/>
          </a:prstGeom>
          <a:solidFill>
            <a:schemeClr val="accent4">
              <a:lumMod val="20000"/>
              <a:lumOff val="80000"/>
            </a:schemeClr>
          </a:solidFill>
          <a:ln>
            <a:solidFill>
              <a:schemeClr val="tx1"/>
            </a:solidFill>
          </a:ln>
        </p:spPr>
        <p:txBody>
          <a:bodyPr wrap="square" rtlCol="0">
            <a:spAutoFit/>
          </a:bodyPr>
          <a:lstStyle/>
          <a:p>
            <a:r>
              <a:rPr lang="en-GB" dirty="0"/>
              <a:t>“The evidence for a flat earth is derived from many different facets of science and philosophy. The simplest is by relying on ones own senses to discern the true nature of the world around us. The world looks flat, the bottoms of clouds are flat, the movement of the sun; these are all examples of your senses telling you that we do not live on a spherical heliocentric.” world. </a:t>
            </a:r>
            <a:r>
              <a:rPr lang="en-GB" dirty="0">
                <a:hlinkClick r:id="rId7"/>
              </a:rPr>
              <a:t>www.theflatearthsociety.org</a:t>
            </a:r>
            <a:r>
              <a:rPr lang="en-GB" dirty="0"/>
              <a:t> </a:t>
            </a:r>
          </a:p>
        </p:txBody>
      </p:sp>
      <p:pic>
        <p:nvPicPr>
          <p:cNvPr id="6" name="Audio 5">
            <a:hlinkClick r:id="" action="ppaction://media"/>
            <a:extLst>
              <a:ext uri="{FF2B5EF4-FFF2-40B4-BE49-F238E27FC236}">
                <a16:creationId xmlns:a16="http://schemas.microsoft.com/office/drawing/2014/main" id="{940EDDC8-CAD0-489B-9502-C7131CAA09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555304299"/>
      </p:ext>
    </p:extLst>
  </p:cSld>
  <p:clrMapOvr>
    <a:masterClrMapping/>
  </p:clrMapOvr>
  <mc:AlternateContent xmlns:mc="http://schemas.openxmlformats.org/markup-compatibility/2006">
    <mc:Choice xmlns:p14="http://schemas.microsoft.com/office/powerpoint/2010/main" Requires="p14">
      <p:transition spd="slow" p14:dur="2000" advTm="43436"/>
    </mc:Choice>
    <mc:Fallback>
      <p:transition spd="slow" advTm="43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What is an argument?</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solidFill>
                  <a:schemeClr val="bg2"/>
                </a:solidFill>
              </a:rPr>
              <a:t>“A statement, reason, or fact for or against a point.” </a:t>
            </a:r>
            <a:r>
              <a:rPr lang="en-GB" sz="1600" dirty="0">
                <a:solidFill>
                  <a:schemeClr val="bg2"/>
                </a:solidFill>
                <a:hlinkClick r:id="rId5"/>
              </a:rPr>
              <a:t>http://www.dictionary.com/browse/argument</a:t>
            </a:r>
            <a:r>
              <a:rPr lang="en-GB" sz="1600" dirty="0">
                <a:solidFill>
                  <a:schemeClr val="bg2"/>
                </a:solidFill>
              </a:rPr>
              <a:t> </a:t>
            </a:r>
          </a:p>
          <a:p>
            <a:pPr marL="0" indent="0">
              <a:buNone/>
            </a:pPr>
            <a:endParaRPr lang="en-GB" sz="2400" dirty="0">
              <a:solidFill>
                <a:schemeClr val="bg2"/>
              </a:solidFill>
            </a:endParaRPr>
          </a:p>
          <a:p>
            <a:pPr marL="0" indent="0">
              <a:buNone/>
            </a:pPr>
            <a:r>
              <a:rPr lang="en-GB" sz="2400" dirty="0">
                <a:solidFill>
                  <a:schemeClr val="bg2"/>
                </a:solidFill>
              </a:rPr>
              <a:t>“</a:t>
            </a:r>
            <a:r>
              <a:rPr lang="en-GB" sz="2400" b="1" dirty="0">
                <a:solidFill>
                  <a:schemeClr val="bg2"/>
                </a:solidFill>
              </a:rPr>
              <a:t> </a:t>
            </a:r>
            <a:r>
              <a:rPr lang="en-GB" sz="2400" dirty="0">
                <a:solidFill>
                  <a:schemeClr val="bg2"/>
                </a:solidFill>
              </a:rPr>
              <a:t>A course of reasoning aimed at demonstrating truth or false-hood” </a:t>
            </a:r>
            <a:r>
              <a:rPr lang="en-GB" sz="1600" dirty="0">
                <a:solidFill>
                  <a:schemeClr val="bg2"/>
                </a:solidFill>
                <a:hlinkClick r:id="rId6"/>
              </a:rPr>
              <a:t>https://www.thefreedictionary.com/argument</a:t>
            </a:r>
            <a:r>
              <a:rPr lang="en-GB" sz="1600" dirty="0">
                <a:solidFill>
                  <a:schemeClr val="bg2"/>
                </a:solidFill>
              </a:rPr>
              <a:t> </a:t>
            </a:r>
          </a:p>
          <a:p>
            <a:pPr marL="0" indent="0">
              <a:buNone/>
            </a:pPr>
            <a:endParaRPr lang="en-GB" sz="2400" dirty="0"/>
          </a:p>
          <a:p>
            <a:pPr marL="0" indent="0">
              <a:buNone/>
            </a:pPr>
            <a:r>
              <a:rPr lang="en-GB" sz="2400" dirty="0"/>
              <a:t>“A discussion involving differing points of view” </a:t>
            </a:r>
            <a:r>
              <a:rPr lang="en-GB" sz="1600" dirty="0">
                <a:hlinkClick r:id="rId5"/>
              </a:rPr>
              <a:t>http://www.dictionary.com/browse/argument</a:t>
            </a:r>
            <a:r>
              <a:rPr lang="en-GB" sz="1600" dirty="0"/>
              <a:t> </a:t>
            </a:r>
          </a:p>
          <a:p>
            <a:pPr marL="0" indent="0">
              <a:buNone/>
            </a:pPr>
            <a:endParaRPr lang="en-GB" sz="2400" dirty="0"/>
          </a:p>
          <a:p>
            <a:pPr marL="0" indent="0">
              <a:buNone/>
            </a:pPr>
            <a:r>
              <a:rPr lang="en-GB" sz="2400" dirty="0">
                <a:solidFill>
                  <a:schemeClr val="bg2"/>
                </a:solidFill>
              </a:rPr>
              <a:t>“An address or composition intended to convince or persuade” </a:t>
            </a:r>
            <a:r>
              <a:rPr lang="en-GB" sz="1600" dirty="0">
                <a:solidFill>
                  <a:schemeClr val="bg2"/>
                </a:solidFill>
                <a:hlinkClick r:id="rId5"/>
              </a:rPr>
              <a:t>http://www.dictionary.com/browse/argument</a:t>
            </a:r>
            <a:r>
              <a:rPr lang="en-GB" sz="1600" dirty="0">
                <a:solidFill>
                  <a:schemeClr val="bg2"/>
                </a:solidFill>
              </a:rPr>
              <a:t> </a:t>
            </a:r>
          </a:p>
        </p:txBody>
      </p:sp>
      <p:pic>
        <p:nvPicPr>
          <p:cNvPr id="1026" name="Picture 2" descr="https://ichef.bbci.co.uk/images/ic/480xn/p05mk8k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93256" y="4316924"/>
            <a:ext cx="5001751" cy="22507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16338" y="6567713"/>
            <a:ext cx="6378669" cy="261610"/>
          </a:xfrm>
          <a:prstGeom prst="rect">
            <a:avLst/>
          </a:prstGeom>
          <a:noFill/>
        </p:spPr>
        <p:txBody>
          <a:bodyPr wrap="none" rtlCol="0">
            <a:spAutoFit/>
          </a:bodyPr>
          <a:lstStyle/>
          <a:p>
            <a:r>
              <a:rPr lang="en-GB" sz="1100" dirty="0"/>
              <a:t>https://www.bbc.co.uk/programmes/articles/5vyK2GwYrdQGFvCJyKNfZhn/join-the-question-time-audience</a:t>
            </a:r>
          </a:p>
        </p:txBody>
      </p:sp>
      <p:pic>
        <p:nvPicPr>
          <p:cNvPr id="6" name="Audio 5">
            <a:hlinkClick r:id="" action="ppaction://media"/>
            <a:extLst>
              <a:ext uri="{FF2B5EF4-FFF2-40B4-BE49-F238E27FC236}">
                <a16:creationId xmlns:a16="http://schemas.microsoft.com/office/drawing/2014/main" id="{140599E6-AB2B-43EE-88BF-FF36A52E147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418511242"/>
      </p:ext>
    </p:extLst>
  </p:cSld>
  <p:clrMapOvr>
    <a:masterClrMapping/>
  </p:clrMapOvr>
  <mc:AlternateContent xmlns:mc="http://schemas.openxmlformats.org/markup-compatibility/2006">
    <mc:Choice xmlns:p14="http://schemas.microsoft.com/office/powerpoint/2010/main" Requires="p14">
      <p:transition spd="slow" p14:dur="2000" advTm="27148"/>
    </mc:Choice>
    <mc:Fallback>
      <p:transition spd="slow" advTm="27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345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20915" y="1"/>
            <a:ext cx="8338456" cy="899886"/>
          </a:xfrm>
        </p:spPr>
        <p:txBody>
          <a:bodyPr>
            <a:normAutofit/>
          </a:bodyPr>
          <a:lstStyle/>
          <a:p>
            <a:r>
              <a:rPr lang="en-GB" sz="3200" b="1" dirty="0"/>
              <a:t>What is an argument?</a:t>
            </a:r>
          </a:p>
        </p:txBody>
      </p:sp>
      <p:sp>
        <p:nvSpPr>
          <p:cNvPr id="3" name="Content Placeholder 2"/>
          <p:cNvSpPr>
            <a:spLocks noGrp="1"/>
          </p:cNvSpPr>
          <p:nvPr>
            <p:ph idx="1"/>
          </p:nvPr>
        </p:nvSpPr>
        <p:spPr>
          <a:xfrm>
            <a:off x="420915" y="1204686"/>
            <a:ext cx="8338456" cy="5363027"/>
          </a:xfrm>
        </p:spPr>
        <p:txBody>
          <a:bodyPr>
            <a:normAutofit/>
          </a:bodyPr>
          <a:lstStyle/>
          <a:p>
            <a:pPr marL="0" indent="0">
              <a:buNone/>
            </a:pPr>
            <a:r>
              <a:rPr lang="en-GB" sz="2400" dirty="0">
                <a:solidFill>
                  <a:schemeClr val="bg2"/>
                </a:solidFill>
              </a:rPr>
              <a:t>“A statement, reason, or fact for or against a point.” </a:t>
            </a:r>
            <a:r>
              <a:rPr lang="en-GB" sz="1600" dirty="0">
                <a:solidFill>
                  <a:schemeClr val="bg2"/>
                </a:solidFill>
                <a:hlinkClick r:id="rId5"/>
              </a:rPr>
              <a:t>http://www.dictionary.com/browse/argument</a:t>
            </a:r>
            <a:r>
              <a:rPr lang="en-GB" sz="1600" dirty="0">
                <a:solidFill>
                  <a:schemeClr val="bg2"/>
                </a:solidFill>
              </a:rPr>
              <a:t> </a:t>
            </a:r>
          </a:p>
          <a:p>
            <a:pPr marL="0" indent="0">
              <a:buNone/>
            </a:pPr>
            <a:endParaRPr lang="en-GB" sz="2400" dirty="0">
              <a:solidFill>
                <a:schemeClr val="bg2"/>
              </a:solidFill>
            </a:endParaRPr>
          </a:p>
          <a:p>
            <a:pPr marL="0" indent="0">
              <a:buNone/>
            </a:pPr>
            <a:r>
              <a:rPr lang="en-GB" sz="2400" dirty="0">
                <a:solidFill>
                  <a:schemeClr val="bg2"/>
                </a:solidFill>
              </a:rPr>
              <a:t>“</a:t>
            </a:r>
            <a:r>
              <a:rPr lang="en-GB" sz="2400" b="1" dirty="0">
                <a:solidFill>
                  <a:schemeClr val="bg2"/>
                </a:solidFill>
              </a:rPr>
              <a:t> </a:t>
            </a:r>
            <a:r>
              <a:rPr lang="en-GB" sz="2400" dirty="0">
                <a:solidFill>
                  <a:schemeClr val="bg2"/>
                </a:solidFill>
              </a:rPr>
              <a:t>A course of reasoning aimed at demonstrating truth or false-hood” </a:t>
            </a:r>
            <a:r>
              <a:rPr lang="en-GB" sz="1600" dirty="0">
                <a:solidFill>
                  <a:schemeClr val="bg2"/>
                </a:solidFill>
                <a:hlinkClick r:id="rId6"/>
              </a:rPr>
              <a:t>https://www.thefreedictionary.com/argument</a:t>
            </a:r>
            <a:r>
              <a:rPr lang="en-GB" sz="1600" dirty="0">
                <a:solidFill>
                  <a:schemeClr val="bg2"/>
                </a:solidFill>
              </a:rPr>
              <a:t> </a:t>
            </a:r>
          </a:p>
          <a:p>
            <a:pPr marL="0" indent="0">
              <a:buNone/>
            </a:pPr>
            <a:endParaRPr lang="en-GB" sz="2400" dirty="0"/>
          </a:p>
          <a:p>
            <a:pPr marL="0" indent="0">
              <a:buNone/>
            </a:pPr>
            <a:r>
              <a:rPr lang="en-GB" sz="2400" dirty="0">
                <a:solidFill>
                  <a:schemeClr val="bg2"/>
                </a:solidFill>
              </a:rPr>
              <a:t>“A discussion involving differing points of view” </a:t>
            </a:r>
            <a:r>
              <a:rPr lang="en-GB" sz="1600" dirty="0">
                <a:solidFill>
                  <a:schemeClr val="bg2"/>
                </a:solidFill>
                <a:hlinkClick r:id="rId5"/>
              </a:rPr>
              <a:t>http://www.dictionary.com/browse/argument</a:t>
            </a:r>
            <a:r>
              <a:rPr lang="en-GB" sz="1600" dirty="0">
                <a:solidFill>
                  <a:schemeClr val="bg2"/>
                </a:solidFill>
              </a:rPr>
              <a:t> </a:t>
            </a:r>
          </a:p>
          <a:p>
            <a:pPr marL="0" indent="0">
              <a:buNone/>
            </a:pPr>
            <a:endParaRPr lang="en-GB" sz="2400" dirty="0"/>
          </a:p>
          <a:p>
            <a:pPr marL="0" indent="0">
              <a:buNone/>
            </a:pPr>
            <a:r>
              <a:rPr lang="en-GB" sz="2400" dirty="0"/>
              <a:t>“An address or composition intended to convince or persuade” </a:t>
            </a:r>
            <a:r>
              <a:rPr lang="en-GB" sz="1600" dirty="0">
                <a:hlinkClick r:id="rId5"/>
              </a:rPr>
              <a:t>http://www.dictionary.com/browse/argument</a:t>
            </a:r>
            <a:r>
              <a:rPr lang="en-GB" sz="1600" dirty="0"/>
              <a:t> </a:t>
            </a:r>
          </a:p>
        </p:txBody>
      </p:sp>
      <p:sp>
        <p:nvSpPr>
          <p:cNvPr id="7" name="TextBox 6"/>
          <p:cNvSpPr txBox="1"/>
          <p:nvPr/>
        </p:nvSpPr>
        <p:spPr>
          <a:xfrm>
            <a:off x="3220063" y="2757949"/>
            <a:ext cx="4916129" cy="1754326"/>
          </a:xfrm>
          <a:prstGeom prst="rect">
            <a:avLst/>
          </a:prstGeom>
          <a:solidFill>
            <a:schemeClr val="accent4">
              <a:lumMod val="20000"/>
              <a:lumOff val="80000"/>
            </a:schemeClr>
          </a:solidFill>
          <a:ln>
            <a:solidFill>
              <a:schemeClr val="tx1"/>
            </a:solidFill>
          </a:ln>
        </p:spPr>
        <p:txBody>
          <a:bodyPr wrap="square" rtlCol="0">
            <a:spAutoFit/>
          </a:bodyPr>
          <a:lstStyle/>
          <a:p>
            <a:r>
              <a:rPr lang="en-GB" dirty="0"/>
              <a:t>“…I still have a dream, a dream deeply rooted in the American dream – one day this nation will rise up and live up to its creed, "We hold these truths to be self evident: that all men are created equal." I have a dream ...”</a:t>
            </a:r>
          </a:p>
          <a:p>
            <a:r>
              <a:rPr lang="en-GB" dirty="0"/>
              <a:t>—Martin Luther King Jr. (1963)</a:t>
            </a:r>
          </a:p>
        </p:txBody>
      </p:sp>
      <p:pic>
        <p:nvPicPr>
          <p:cNvPr id="5" name="Audio 4">
            <a:hlinkClick r:id="" action="ppaction://media"/>
            <a:extLst>
              <a:ext uri="{FF2B5EF4-FFF2-40B4-BE49-F238E27FC236}">
                <a16:creationId xmlns:a16="http://schemas.microsoft.com/office/drawing/2014/main" id="{FFDF5537-1B48-4A7D-8DD2-22D69F3D30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053614832"/>
      </p:ext>
    </p:extLst>
  </p:cSld>
  <p:clrMapOvr>
    <a:masterClrMapping/>
  </p:clrMapOvr>
  <mc:AlternateContent xmlns:mc="http://schemas.openxmlformats.org/markup-compatibility/2006">
    <mc:Choice xmlns:p14="http://schemas.microsoft.com/office/powerpoint/2010/main" Requires="p14">
      <p:transition spd="slow" p14:dur="2000" advTm="26753"/>
    </mc:Choice>
    <mc:Fallback>
      <p:transition spd="slow" advTm="26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6.1|47.9|33.9|40.1"/>
</p:tagLst>
</file>

<file path=ppt/tags/tag2.xml><?xml version="1.0" encoding="utf-8"?>
<p:tagLst xmlns:a="http://schemas.openxmlformats.org/drawingml/2006/main" xmlns:r="http://schemas.openxmlformats.org/officeDocument/2006/relationships" xmlns:p="http://schemas.openxmlformats.org/presentationml/2006/main">
  <p:tag name="TIMING" val="|66.5|9.2|17.9"/>
</p:tagLst>
</file>

<file path=ppt/tags/tag3.xml><?xml version="1.0" encoding="utf-8"?>
<p:tagLst xmlns:a="http://schemas.openxmlformats.org/drawingml/2006/main" xmlns:r="http://schemas.openxmlformats.org/officeDocument/2006/relationships" xmlns:p="http://schemas.openxmlformats.org/presentationml/2006/main">
  <p:tag name="TIMING" val="|33.2|6|3.2"/>
</p:tagLst>
</file>

<file path=ppt/tags/tag4.xml><?xml version="1.0" encoding="utf-8"?>
<p:tagLst xmlns:a="http://schemas.openxmlformats.org/drawingml/2006/main" xmlns:r="http://schemas.openxmlformats.org/officeDocument/2006/relationships" xmlns:p="http://schemas.openxmlformats.org/presentationml/2006/main">
  <p:tag name="TIMING" val="|37.1|1.8|1.5"/>
</p:tagLst>
</file>

<file path=ppt/tags/tag5.xml><?xml version="1.0" encoding="utf-8"?>
<p:tagLst xmlns:a="http://schemas.openxmlformats.org/drawingml/2006/main" xmlns:r="http://schemas.openxmlformats.org/officeDocument/2006/relationships" xmlns:p="http://schemas.openxmlformats.org/presentationml/2006/main">
  <p:tag name="TIMING" val="|7.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2282</TotalTime>
  <Words>2491</Words>
  <Application>Microsoft Office PowerPoint</Application>
  <PresentationFormat>Overhead</PresentationFormat>
  <Paragraphs>343</Paragraphs>
  <Slides>39</Slides>
  <Notes>38</Notes>
  <HiddenSlides>0</HiddenSlides>
  <MMClips>39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Wingdings</vt:lpstr>
      <vt:lpstr>Office Theme</vt:lpstr>
      <vt:lpstr>  6CCS3AIN:   2020-2021 Lecture 8A: Argumentation </vt:lpstr>
      <vt:lpstr>The final 3 weeks of lectures in 6CCS3AIN</vt:lpstr>
      <vt:lpstr>This Week (Lecture 8): Argumentation Theory</vt:lpstr>
      <vt:lpstr>What is an argument?</vt:lpstr>
      <vt:lpstr>What is an argument?</vt:lpstr>
      <vt:lpstr>What is an argument?</vt:lpstr>
      <vt:lpstr>What is an argument?</vt:lpstr>
      <vt:lpstr>What is an argument?</vt:lpstr>
      <vt:lpstr>What is an argument?</vt:lpstr>
      <vt:lpstr>What is an argument?</vt:lpstr>
      <vt:lpstr>Argumentation theory</vt:lpstr>
      <vt:lpstr>Examples of argumentation</vt:lpstr>
      <vt:lpstr>Examples of argumentation</vt:lpstr>
      <vt:lpstr>Examples of argumentation</vt:lpstr>
      <vt:lpstr>Examples of argumentation</vt:lpstr>
      <vt:lpstr>Why do we want machines that can argue?</vt:lpstr>
      <vt:lpstr>Argumentation Theory</vt:lpstr>
      <vt:lpstr>Attack relations:  Example 1</vt:lpstr>
      <vt:lpstr>Attack relations</vt:lpstr>
      <vt:lpstr>Approaches to argumentation</vt:lpstr>
      <vt:lpstr>Abstract argumentation</vt:lpstr>
      <vt:lpstr>Abstract argumentation</vt:lpstr>
      <vt:lpstr>Abstract argumentation</vt:lpstr>
      <vt:lpstr>Abstract argumentation frameworks</vt:lpstr>
      <vt:lpstr>Another example:  Example 2</vt:lpstr>
      <vt:lpstr>Example 2 continued</vt:lpstr>
      <vt:lpstr>Argumentation semantics</vt:lpstr>
      <vt:lpstr>Extension-based semantics</vt:lpstr>
      <vt:lpstr>Extension-based semantics</vt:lpstr>
      <vt:lpstr>Jointly acceptable arguments:</vt:lpstr>
      <vt:lpstr>Extension-based semantics</vt:lpstr>
      <vt:lpstr>Conflict-free subsets</vt:lpstr>
      <vt:lpstr>Exercise 1:  Which subsets are conflict-free?</vt:lpstr>
      <vt:lpstr>Pause the presentation while you do this Exercise:   Which subsets are conflict-free?</vt:lpstr>
      <vt:lpstr>Argument defence</vt:lpstr>
      <vt:lpstr>Exercise 2:  Which subsets defend each argument?</vt:lpstr>
      <vt:lpstr>Admissible subsets</vt:lpstr>
      <vt:lpstr>Exercise 3: Which subsets are admissable sets?</vt:lpstr>
      <vt:lpstr>End of Part A</vt:lpstr>
    </vt:vector>
  </TitlesOfParts>
  <Company>King's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Black, Elizabeth</dc:creator>
  <cp:lastModifiedBy>McBurney, Peter</cp:lastModifiedBy>
  <cp:revision>166</cp:revision>
  <cp:lastPrinted>2017-10-25T16:04:03Z</cp:lastPrinted>
  <dcterms:created xsi:type="dcterms:W3CDTF">2017-09-25T10:51:27Z</dcterms:created>
  <dcterms:modified xsi:type="dcterms:W3CDTF">2020-11-21T12:32:20Z</dcterms:modified>
</cp:coreProperties>
</file>